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A3388CB-BD51-4823-9A28-8C66E7C8E102}"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1BE71-0B39-4547-84A8-5AA4370D3B0C}" type="slidenum">
              <a:rPr lang="en-US" smtClean="0"/>
              <a:t>‹#›</a:t>
            </a:fld>
            <a:endParaRPr lang="en-US"/>
          </a:p>
        </p:txBody>
      </p:sp>
    </p:spTree>
    <p:extLst>
      <p:ext uri="{BB962C8B-B14F-4D97-AF65-F5344CB8AC3E}">
        <p14:creationId xmlns:p14="http://schemas.microsoft.com/office/powerpoint/2010/main" val="1181052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3388CB-BD51-4823-9A28-8C66E7C8E102}"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1BE71-0B39-4547-84A8-5AA4370D3B0C}" type="slidenum">
              <a:rPr lang="en-US" smtClean="0"/>
              <a:t>‹#›</a:t>
            </a:fld>
            <a:endParaRPr lang="en-US"/>
          </a:p>
        </p:txBody>
      </p:sp>
    </p:spTree>
    <p:extLst>
      <p:ext uri="{BB962C8B-B14F-4D97-AF65-F5344CB8AC3E}">
        <p14:creationId xmlns:p14="http://schemas.microsoft.com/office/powerpoint/2010/main" val="1888871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3388CB-BD51-4823-9A28-8C66E7C8E102}"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1BE71-0B39-4547-84A8-5AA4370D3B0C}"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7552200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3388CB-BD51-4823-9A28-8C66E7C8E102}"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1BE71-0B39-4547-84A8-5AA4370D3B0C}" type="slidenum">
              <a:rPr lang="en-US" smtClean="0"/>
              <a:t>‹#›</a:t>
            </a:fld>
            <a:endParaRPr lang="en-US"/>
          </a:p>
        </p:txBody>
      </p:sp>
    </p:spTree>
    <p:extLst>
      <p:ext uri="{BB962C8B-B14F-4D97-AF65-F5344CB8AC3E}">
        <p14:creationId xmlns:p14="http://schemas.microsoft.com/office/powerpoint/2010/main" val="13504129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3388CB-BD51-4823-9A28-8C66E7C8E102}"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1BE71-0B39-4547-84A8-5AA4370D3B0C}"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729514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3388CB-BD51-4823-9A28-8C66E7C8E102}"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1BE71-0B39-4547-84A8-5AA4370D3B0C}" type="slidenum">
              <a:rPr lang="en-US" smtClean="0"/>
              <a:t>‹#›</a:t>
            </a:fld>
            <a:endParaRPr lang="en-US"/>
          </a:p>
        </p:txBody>
      </p:sp>
    </p:spTree>
    <p:extLst>
      <p:ext uri="{BB962C8B-B14F-4D97-AF65-F5344CB8AC3E}">
        <p14:creationId xmlns:p14="http://schemas.microsoft.com/office/powerpoint/2010/main" val="15109321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A3388CB-BD51-4823-9A28-8C66E7C8E102}"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1BE71-0B39-4547-84A8-5AA4370D3B0C}" type="slidenum">
              <a:rPr lang="en-US" smtClean="0"/>
              <a:t>‹#›</a:t>
            </a:fld>
            <a:endParaRPr lang="en-US"/>
          </a:p>
        </p:txBody>
      </p:sp>
    </p:spTree>
    <p:extLst>
      <p:ext uri="{BB962C8B-B14F-4D97-AF65-F5344CB8AC3E}">
        <p14:creationId xmlns:p14="http://schemas.microsoft.com/office/powerpoint/2010/main" val="1766315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A3388CB-BD51-4823-9A28-8C66E7C8E102}"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1BE71-0B39-4547-84A8-5AA4370D3B0C}" type="slidenum">
              <a:rPr lang="en-US" smtClean="0"/>
              <a:t>‹#›</a:t>
            </a:fld>
            <a:endParaRPr lang="en-US"/>
          </a:p>
        </p:txBody>
      </p:sp>
    </p:spTree>
    <p:extLst>
      <p:ext uri="{BB962C8B-B14F-4D97-AF65-F5344CB8AC3E}">
        <p14:creationId xmlns:p14="http://schemas.microsoft.com/office/powerpoint/2010/main" val="3457245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A3388CB-BD51-4823-9A28-8C66E7C8E102}"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1BE71-0B39-4547-84A8-5AA4370D3B0C}" type="slidenum">
              <a:rPr lang="en-US" smtClean="0"/>
              <a:t>‹#›</a:t>
            </a:fld>
            <a:endParaRPr lang="en-US"/>
          </a:p>
        </p:txBody>
      </p:sp>
    </p:spTree>
    <p:extLst>
      <p:ext uri="{BB962C8B-B14F-4D97-AF65-F5344CB8AC3E}">
        <p14:creationId xmlns:p14="http://schemas.microsoft.com/office/powerpoint/2010/main" val="797250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3388CB-BD51-4823-9A28-8C66E7C8E102}"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1BE71-0B39-4547-84A8-5AA4370D3B0C}" type="slidenum">
              <a:rPr lang="en-US" smtClean="0"/>
              <a:t>‹#›</a:t>
            </a:fld>
            <a:endParaRPr lang="en-US"/>
          </a:p>
        </p:txBody>
      </p:sp>
    </p:spTree>
    <p:extLst>
      <p:ext uri="{BB962C8B-B14F-4D97-AF65-F5344CB8AC3E}">
        <p14:creationId xmlns:p14="http://schemas.microsoft.com/office/powerpoint/2010/main" val="26864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A3388CB-BD51-4823-9A28-8C66E7C8E102}" type="datetimeFigureOut">
              <a:rPr lang="en-US" smtClean="0"/>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E1BE71-0B39-4547-84A8-5AA4370D3B0C}" type="slidenum">
              <a:rPr lang="en-US" smtClean="0"/>
              <a:t>‹#›</a:t>
            </a:fld>
            <a:endParaRPr lang="en-US"/>
          </a:p>
        </p:txBody>
      </p:sp>
    </p:spTree>
    <p:extLst>
      <p:ext uri="{BB962C8B-B14F-4D97-AF65-F5344CB8AC3E}">
        <p14:creationId xmlns:p14="http://schemas.microsoft.com/office/powerpoint/2010/main" val="2155005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A3388CB-BD51-4823-9A28-8C66E7C8E102}" type="datetimeFigureOut">
              <a:rPr lang="en-US" smtClean="0"/>
              <a:t>10/4/2017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E1BE71-0B39-4547-84A8-5AA4370D3B0C}" type="slidenum">
              <a:rPr lang="en-US" smtClean="0"/>
              <a:t>‹#›</a:t>
            </a:fld>
            <a:endParaRPr lang="en-US"/>
          </a:p>
        </p:txBody>
      </p:sp>
    </p:spTree>
    <p:extLst>
      <p:ext uri="{BB962C8B-B14F-4D97-AF65-F5344CB8AC3E}">
        <p14:creationId xmlns:p14="http://schemas.microsoft.com/office/powerpoint/2010/main" val="4042652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A3388CB-BD51-4823-9A28-8C66E7C8E102}" type="datetimeFigureOut">
              <a:rPr lang="en-US" smtClean="0"/>
              <a:t>10/4/2017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E1BE71-0B39-4547-84A8-5AA4370D3B0C}" type="slidenum">
              <a:rPr lang="en-US" smtClean="0"/>
              <a:t>‹#›</a:t>
            </a:fld>
            <a:endParaRPr lang="en-US"/>
          </a:p>
        </p:txBody>
      </p:sp>
    </p:spTree>
    <p:extLst>
      <p:ext uri="{BB962C8B-B14F-4D97-AF65-F5344CB8AC3E}">
        <p14:creationId xmlns:p14="http://schemas.microsoft.com/office/powerpoint/2010/main" val="607377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3388CB-BD51-4823-9A28-8C66E7C8E102}" type="datetimeFigureOut">
              <a:rPr lang="en-US" smtClean="0"/>
              <a:t>10/4/2017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E1BE71-0B39-4547-84A8-5AA4370D3B0C}" type="slidenum">
              <a:rPr lang="en-US" smtClean="0"/>
              <a:t>‹#›</a:t>
            </a:fld>
            <a:endParaRPr lang="en-US"/>
          </a:p>
        </p:txBody>
      </p:sp>
    </p:spTree>
    <p:extLst>
      <p:ext uri="{BB962C8B-B14F-4D97-AF65-F5344CB8AC3E}">
        <p14:creationId xmlns:p14="http://schemas.microsoft.com/office/powerpoint/2010/main" val="319640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3388CB-BD51-4823-9A28-8C66E7C8E102}" type="datetimeFigureOut">
              <a:rPr lang="en-US" smtClean="0"/>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E1BE71-0B39-4547-84A8-5AA4370D3B0C}" type="slidenum">
              <a:rPr lang="en-US" smtClean="0"/>
              <a:t>‹#›</a:t>
            </a:fld>
            <a:endParaRPr lang="en-US"/>
          </a:p>
        </p:txBody>
      </p:sp>
    </p:spTree>
    <p:extLst>
      <p:ext uri="{BB962C8B-B14F-4D97-AF65-F5344CB8AC3E}">
        <p14:creationId xmlns:p14="http://schemas.microsoft.com/office/powerpoint/2010/main" val="4164406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3388CB-BD51-4823-9A28-8C66E7C8E102}" type="datetimeFigureOut">
              <a:rPr lang="en-US" smtClean="0"/>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E1BE71-0B39-4547-84A8-5AA4370D3B0C}" type="slidenum">
              <a:rPr lang="en-US" smtClean="0"/>
              <a:t>‹#›</a:t>
            </a:fld>
            <a:endParaRPr lang="en-US"/>
          </a:p>
        </p:txBody>
      </p:sp>
    </p:spTree>
    <p:extLst>
      <p:ext uri="{BB962C8B-B14F-4D97-AF65-F5344CB8AC3E}">
        <p14:creationId xmlns:p14="http://schemas.microsoft.com/office/powerpoint/2010/main" val="2224988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A3388CB-BD51-4823-9A28-8C66E7C8E102}" type="datetimeFigureOut">
              <a:rPr lang="en-US" smtClean="0"/>
              <a:t>10/4/2017</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4E1BE71-0B39-4547-84A8-5AA4370D3B0C}" type="slidenum">
              <a:rPr lang="en-US" smtClean="0"/>
              <a:t>‹#›</a:t>
            </a:fld>
            <a:endParaRPr lang="en-US"/>
          </a:p>
        </p:txBody>
      </p:sp>
    </p:spTree>
    <p:extLst>
      <p:ext uri="{BB962C8B-B14F-4D97-AF65-F5344CB8AC3E}">
        <p14:creationId xmlns:p14="http://schemas.microsoft.com/office/powerpoint/2010/main" val="13297563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www.muh.org.au/services-specialties/neurosurgery/"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http://muh.org.au/services-specialties/neurosurgery/macquarie-neurosurgery/our-practic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hyperlink" Target="http://muh.org.au/services-specialties/neurosurgery/macquarie-neurosurgery/our-practice"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hyperlink" Target="http://muh.org.au/services-specialties/neurosurgery/neurosurgery-tumour"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11368" y="0"/>
            <a:ext cx="7134897" cy="1004552"/>
          </a:xfrm>
        </p:spPr>
        <p:txBody>
          <a:bodyPr/>
          <a:lstStyle/>
          <a:p>
            <a:pPr algn="l"/>
            <a:r>
              <a:rPr lang="en-US" dirty="0"/>
              <a:t>Neurosurgery </a:t>
            </a:r>
            <a:endParaRPr lang="en-US" dirty="0"/>
          </a:p>
        </p:txBody>
      </p:sp>
      <p:sp>
        <p:nvSpPr>
          <p:cNvPr id="3" name="Subtitle 2"/>
          <p:cNvSpPr>
            <a:spLocks noGrp="1"/>
          </p:cNvSpPr>
          <p:nvPr>
            <p:ph type="subTitle" idx="1"/>
          </p:nvPr>
        </p:nvSpPr>
        <p:spPr>
          <a:xfrm>
            <a:off x="115910" y="4971245"/>
            <a:ext cx="9852338" cy="1886754"/>
          </a:xfrm>
        </p:spPr>
        <p:txBody>
          <a:bodyPr>
            <a:noAutofit/>
          </a:bodyPr>
          <a:lstStyle/>
          <a:p>
            <a:pPr marL="342900" indent="-342900" algn="l">
              <a:buFont typeface="Wingdings" panose="05000000000000000000" pitchFamily="2" charset="2"/>
              <a:buChar char="§"/>
            </a:pPr>
            <a:r>
              <a:rPr lang="en-US" sz="2000" dirty="0"/>
              <a:t>Our </a:t>
            </a:r>
            <a:r>
              <a:rPr lang="en-US" sz="2000" dirty="0">
                <a:hlinkClick r:id="rId2"/>
              </a:rPr>
              <a:t>Neurosciences</a:t>
            </a:r>
            <a:r>
              <a:rPr lang="en-US" sz="2000" dirty="0"/>
              <a:t> Program utilizes the expertise of the best surgeons, neurologists and allied health professionals, as well as world-leading researchers. </a:t>
            </a:r>
            <a:endParaRPr lang="en-US" sz="2000" dirty="0" smtClean="0"/>
          </a:p>
          <a:p>
            <a:pPr marL="342900" indent="-342900" algn="l">
              <a:buFont typeface="Wingdings" panose="05000000000000000000" pitchFamily="2" charset="2"/>
              <a:buChar char="§"/>
            </a:pPr>
            <a:r>
              <a:rPr lang="en-US" sz="2000" dirty="0" smtClean="0"/>
              <a:t>Together</a:t>
            </a:r>
            <a:r>
              <a:rPr lang="en-US" sz="2000" dirty="0"/>
              <a:t>, this team treats the full spectrum of neurological and brain conditions using the latest evidence-based treatments and technology, while working tirelessly towards more effective interventions and, ultimately, cures. </a:t>
            </a:r>
          </a:p>
          <a:p>
            <a:r>
              <a:rPr lang="en-US" sz="500" dirty="0"/>
              <a:t> </a:t>
            </a:r>
          </a:p>
          <a:p>
            <a:endParaRPr lang="en-US" sz="5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53038"/>
            <a:ext cx="6078828" cy="4018208"/>
          </a:xfrm>
          <a:prstGeom prst="rect">
            <a:avLst/>
          </a:prstGeom>
        </p:spPr>
      </p:pic>
    </p:spTree>
    <p:extLst>
      <p:ext uri="{BB962C8B-B14F-4D97-AF65-F5344CB8AC3E}">
        <p14:creationId xmlns:p14="http://schemas.microsoft.com/office/powerpoint/2010/main" val="34992214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5080898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90" y="0"/>
            <a:ext cx="8596668" cy="1320800"/>
          </a:xfrm>
        </p:spPr>
        <p:txBody>
          <a:bodyPr>
            <a:normAutofit fontScale="90000"/>
          </a:bodyPr>
          <a:lstStyle/>
          <a:p>
            <a:r>
              <a:rPr lang="en-US" sz="6000" dirty="0"/>
              <a:t>Macquarie Neurosurgery</a:t>
            </a:r>
            <a:r>
              <a:rPr lang="en-US" dirty="0"/>
              <a:t/>
            </a:r>
            <a:br>
              <a:rPr lang="en-US" dirty="0"/>
            </a:br>
            <a:endParaRPr lang="en-US" dirty="0"/>
          </a:p>
        </p:txBody>
      </p:sp>
      <p:sp>
        <p:nvSpPr>
          <p:cNvPr id="3" name="Content Placeholder 2"/>
          <p:cNvSpPr>
            <a:spLocks noGrp="1"/>
          </p:cNvSpPr>
          <p:nvPr>
            <p:ph idx="1"/>
          </p:nvPr>
        </p:nvSpPr>
        <p:spPr>
          <a:xfrm>
            <a:off x="355362" y="4623515"/>
            <a:ext cx="9406824" cy="2234485"/>
          </a:xfrm>
        </p:spPr>
        <p:txBody>
          <a:bodyPr/>
          <a:lstStyle/>
          <a:p>
            <a:pPr>
              <a:buFont typeface="Wingdings" panose="05000000000000000000" pitchFamily="2" charset="2"/>
              <a:buChar char="§"/>
            </a:pPr>
            <a:r>
              <a:rPr lang="en-US" sz="2000" dirty="0"/>
              <a:t>The</a:t>
            </a:r>
            <a:r>
              <a:rPr lang="en-US" sz="2000" dirty="0">
                <a:hlinkClick r:id="rId2"/>
              </a:rPr>
              <a:t> Macquarie </a:t>
            </a:r>
            <a:r>
              <a:rPr lang="en-US" sz="2000" dirty="0"/>
              <a:t>University </a:t>
            </a:r>
            <a:r>
              <a:rPr lang="en-US" sz="2000" dirty="0">
                <a:hlinkClick r:id="rId2"/>
              </a:rPr>
              <a:t>Neurosurgery</a:t>
            </a:r>
            <a:r>
              <a:rPr lang="en-US" sz="2000" dirty="0"/>
              <a:t> Unit is one of the largest academic neurosurgery groups in Australia. </a:t>
            </a:r>
            <a:endParaRPr lang="en-US" sz="2000" dirty="0" smtClean="0"/>
          </a:p>
          <a:p>
            <a:pPr>
              <a:buFont typeface="Wingdings" panose="05000000000000000000" pitchFamily="2" charset="2"/>
              <a:buChar char="§"/>
            </a:pPr>
            <a:r>
              <a:rPr lang="en-US" sz="2000" dirty="0" smtClean="0"/>
              <a:t>We </a:t>
            </a:r>
            <a:r>
              <a:rPr lang="en-US" sz="2000" dirty="0"/>
              <a:t>work closely with the interventional </a:t>
            </a:r>
            <a:r>
              <a:rPr lang="en-US" sz="2000" dirty="0" err="1"/>
              <a:t>neuroradiologists</a:t>
            </a:r>
            <a:r>
              <a:rPr lang="en-US" sz="2000" dirty="0"/>
              <a:t> at Macquarie University Hospital in the management of neurovascular cases. </a:t>
            </a:r>
            <a:endParaRPr lang="en-US" sz="2000" dirty="0" smtClean="0"/>
          </a:p>
          <a:p>
            <a:pPr>
              <a:buFont typeface="Wingdings" panose="05000000000000000000" pitchFamily="2" charset="2"/>
              <a:buChar char="§"/>
            </a:pPr>
            <a:r>
              <a:rPr lang="en-US" sz="2000" dirty="0" smtClean="0"/>
              <a:t>Our </a:t>
            </a:r>
            <a:r>
              <a:rPr lang="en-US" sz="2000" dirty="0"/>
              <a:t>patient centric, multidisciplinary approach ensures risks and alternatives have been considered when establishing a care plan.</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88641"/>
            <a:ext cx="6516710" cy="3734873"/>
          </a:xfrm>
          <a:prstGeom prst="rect">
            <a:avLst/>
          </a:prstGeom>
        </p:spPr>
      </p:pic>
    </p:spTree>
    <p:extLst>
      <p:ext uri="{BB962C8B-B14F-4D97-AF65-F5344CB8AC3E}">
        <p14:creationId xmlns:p14="http://schemas.microsoft.com/office/powerpoint/2010/main" val="2807496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96668" cy="1320800"/>
          </a:xfrm>
        </p:spPr>
        <p:txBody>
          <a:bodyPr>
            <a:normAutofit fontScale="90000"/>
          </a:bodyPr>
          <a:lstStyle/>
          <a:p>
            <a:r>
              <a:rPr lang="en-US" sz="4900" dirty="0"/>
              <a:t>Neurosurgical Society of Australia</a:t>
            </a:r>
            <a:r>
              <a:rPr lang="en-US" dirty="0"/>
              <a:t/>
            </a:r>
            <a:br>
              <a:rPr lang="en-US" dirty="0"/>
            </a:br>
            <a:endParaRPr lang="en-US" dirty="0"/>
          </a:p>
        </p:txBody>
      </p:sp>
      <p:sp>
        <p:nvSpPr>
          <p:cNvPr id="3" name="Content Placeholder 2"/>
          <p:cNvSpPr>
            <a:spLocks noGrp="1"/>
          </p:cNvSpPr>
          <p:nvPr>
            <p:ph idx="1"/>
          </p:nvPr>
        </p:nvSpPr>
        <p:spPr>
          <a:xfrm>
            <a:off x="406877" y="4623514"/>
            <a:ext cx="9651523" cy="2234485"/>
          </a:xfrm>
        </p:spPr>
        <p:txBody>
          <a:bodyPr>
            <a:normAutofit lnSpcReduction="10000"/>
          </a:bodyPr>
          <a:lstStyle/>
          <a:p>
            <a:pPr>
              <a:buFont typeface="Wingdings" panose="05000000000000000000" pitchFamily="2" charset="2"/>
              <a:buChar char="§"/>
            </a:pPr>
            <a:r>
              <a:rPr lang="en-US" sz="2000" dirty="0"/>
              <a:t>A strong involvement with neurosurgical education has been maintained by his position on the RACS Board of Neurosurgery and the Board of the Neurosurgical Society of Australasia for the past 15 years, serving as president from 2013 to 2014. </a:t>
            </a:r>
            <a:endParaRPr lang="en-US" sz="2000" dirty="0" smtClean="0"/>
          </a:p>
          <a:p>
            <a:pPr>
              <a:buFont typeface="Wingdings" panose="05000000000000000000" pitchFamily="2" charset="2"/>
              <a:buChar char="§"/>
            </a:pPr>
            <a:r>
              <a:rPr lang="en-US" sz="2000" dirty="0" smtClean="0"/>
              <a:t>He </a:t>
            </a:r>
            <a:r>
              <a:rPr lang="en-US" sz="2000" dirty="0"/>
              <a:t>has been directly involved with neurosurgical training of the Royal Australasian College of Surgeons as a consultant and Clinical Director of Neurosurgery at The Canberra Hospital. </a:t>
            </a: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21217"/>
            <a:ext cx="7225048" cy="3902297"/>
          </a:xfrm>
          <a:prstGeom prst="rect">
            <a:avLst/>
          </a:prstGeom>
        </p:spPr>
      </p:pic>
    </p:spTree>
    <p:extLst>
      <p:ext uri="{BB962C8B-B14F-4D97-AF65-F5344CB8AC3E}">
        <p14:creationId xmlns:p14="http://schemas.microsoft.com/office/powerpoint/2010/main" val="2064936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96668" cy="1320800"/>
          </a:xfrm>
        </p:spPr>
        <p:txBody>
          <a:bodyPr>
            <a:normAutofit fontScale="90000"/>
          </a:bodyPr>
          <a:lstStyle/>
          <a:p>
            <a:r>
              <a:rPr lang="en-US" sz="6000" dirty="0" smtClean="0"/>
              <a:t>Neurosurgery Spine</a:t>
            </a:r>
            <a:r>
              <a:rPr lang="en-US" dirty="0"/>
              <a:t/>
            </a:r>
            <a:br>
              <a:rPr lang="en-US" dirty="0"/>
            </a:br>
            <a:endParaRPr lang="en-US" dirty="0"/>
          </a:p>
        </p:txBody>
      </p:sp>
      <p:sp>
        <p:nvSpPr>
          <p:cNvPr id="3" name="Content Placeholder 2"/>
          <p:cNvSpPr>
            <a:spLocks noGrp="1"/>
          </p:cNvSpPr>
          <p:nvPr>
            <p:ph idx="1"/>
          </p:nvPr>
        </p:nvSpPr>
        <p:spPr>
          <a:xfrm>
            <a:off x="316725" y="4739424"/>
            <a:ext cx="9406824" cy="2118575"/>
          </a:xfrm>
        </p:spPr>
        <p:txBody>
          <a:bodyPr>
            <a:normAutofit lnSpcReduction="10000"/>
          </a:bodyPr>
          <a:lstStyle/>
          <a:p>
            <a:pPr>
              <a:buFont typeface="Wingdings" panose="05000000000000000000" pitchFamily="2" charset="2"/>
              <a:buChar char="§"/>
            </a:pPr>
            <a:r>
              <a:rPr lang="en-US" sz="2000" dirty="0"/>
              <a:t>More recently, he has been involved in several clinical research projects relating to improving the management of brain </a:t>
            </a:r>
            <a:r>
              <a:rPr lang="en-US" sz="2000" dirty="0" err="1"/>
              <a:t>tumours</a:t>
            </a:r>
            <a:r>
              <a:rPr lang="en-US" sz="2000" dirty="0"/>
              <a:t>.  </a:t>
            </a:r>
            <a:endParaRPr lang="en-US" sz="2000" dirty="0" smtClean="0"/>
          </a:p>
          <a:p>
            <a:pPr>
              <a:buFont typeface="Wingdings" panose="05000000000000000000" pitchFamily="2" charset="2"/>
              <a:buChar char="§"/>
            </a:pPr>
            <a:r>
              <a:rPr lang="en-US" sz="2000" dirty="0" smtClean="0"/>
              <a:t>This </a:t>
            </a:r>
            <a:r>
              <a:rPr lang="en-US" sz="2000" dirty="0"/>
              <a:t>work has arisen through collaboration with researchers from Macquarie University’s clinical psychology department, and the physics department.  </a:t>
            </a:r>
            <a:endParaRPr lang="en-US" sz="2000" dirty="0" smtClean="0"/>
          </a:p>
          <a:p>
            <a:pPr>
              <a:buFont typeface="Wingdings" panose="05000000000000000000" pitchFamily="2" charset="2"/>
              <a:buChar char="§"/>
            </a:pPr>
            <a:r>
              <a:rPr lang="en-US" sz="2000" dirty="0" smtClean="0"/>
              <a:t>Future </a:t>
            </a:r>
            <a:r>
              <a:rPr lang="en-US" sz="2000" dirty="0"/>
              <a:t>projects will involve researchers from the neuropsychology, radiology, </a:t>
            </a:r>
            <a:r>
              <a:rPr lang="en-US" sz="2000" dirty="0" err="1"/>
              <a:t>neuro</a:t>
            </a:r>
            <a:r>
              <a:rPr lang="en-US" sz="2000" dirty="0"/>
              <a:t>-ophthalmology, and physiotherapy departments.</a:t>
            </a:r>
            <a:endParaRPr lang="en-US" sz="20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75763"/>
            <a:ext cx="8953500" cy="3863661"/>
          </a:xfrm>
          <a:prstGeom prst="rect">
            <a:avLst/>
          </a:prstGeom>
        </p:spPr>
      </p:pic>
    </p:spTree>
    <p:extLst>
      <p:ext uri="{BB962C8B-B14F-4D97-AF65-F5344CB8AC3E}">
        <p14:creationId xmlns:p14="http://schemas.microsoft.com/office/powerpoint/2010/main" val="2610190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48999" cy="1320800"/>
          </a:xfrm>
        </p:spPr>
        <p:txBody>
          <a:bodyPr>
            <a:normAutofit fontScale="90000"/>
          </a:bodyPr>
          <a:lstStyle/>
          <a:p>
            <a:r>
              <a:rPr lang="en-US" sz="6000" dirty="0"/>
              <a:t>Best Neurosurgery Hospitals</a:t>
            </a:r>
            <a:r>
              <a:rPr lang="en-US" dirty="0"/>
              <a:t/>
            </a:r>
            <a:br>
              <a:rPr lang="en-US" dirty="0"/>
            </a:br>
            <a:endParaRPr lang="en-US" dirty="0"/>
          </a:p>
        </p:txBody>
      </p:sp>
      <p:sp>
        <p:nvSpPr>
          <p:cNvPr id="3" name="Content Placeholder 2"/>
          <p:cNvSpPr>
            <a:spLocks noGrp="1"/>
          </p:cNvSpPr>
          <p:nvPr>
            <p:ph idx="1"/>
          </p:nvPr>
        </p:nvSpPr>
        <p:spPr>
          <a:xfrm>
            <a:off x="458392" y="4262906"/>
            <a:ext cx="9587128" cy="2595093"/>
          </a:xfrm>
        </p:spPr>
        <p:txBody>
          <a:bodyPr>
            <a:normAutofit lnSpcReduction="10000"/>
          </a:bodyPr>
          <a:lstStyle/>
          <a:p>
            <a:pPr>
              <a:buFont typeface="Wingdings" panose="05000000000000000000" pitchFamily="2" charset="2"/>
              <a:buChar char="§"/>
            </a:pPr>
            <a:r>
              <a:rPr lang="en-US" sz="2000" dirty="0"/>
              <a:t>We are conveniently located at the heart of a large and integrated medical precinct</a:t>
            </a:r>
            <a:r>
              <a:rPr lang="en-US" sz="2000" dirty="0" smtClean="0"/>
              <a:t>.</a:t>
            </a:r>
          </a:p>
          <a:p>
            <a:pPr>
              <a:buFont typeface="Wingdings" panose="05000000000000000000" pitchFamily="2" charset="2"/>
              <a:buChar char="§"/>
            </a:pPr>
            <a:r>
              <a:rPr lang="en-US" sz="2000" dirty="0" smtClean="0"/>
              <a:t> </a:t>
            </a:r>
            <a:r>
              <a:rPr lang="en-US" sz="2000" dirty="0"/>
              <a:t>Collocated next to the Macquarie University Clinic, and the University’s Faculty of Medicine and Health Sciences, this integrated network means that patients benefit from the collaboration of specialists and researchers. </a:t>
            </a:r>
            <a:endParaRPr lang="en-US" sz="2000" dirty="0" smtClean="0"/>
          </a:p>
          <a:p>
            <a:pPr>
              <a:buFont typeface="Wingdings" panose="05000000000000000000" pitchFamily="2" charset="2"/>
              <a:buChar char="§"/>
            </a:pPr>
            <a:r>
              <a:rPr lang="en-US" sz="2000" dirty="0" smtClean="0"/>
              <a:t>Patients </a:t>
            </a:r>
            <a:r>
              <a:rPr lang="en-US" sz="2000" dirty="0"/>
              <a:t>also benefit from the convenience of traveling to one location for all their treatment in Best Neurosurgery Hospitals.</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88642"/>
            <a:ext cx="7431110" cy="3374264"/>
          </a:xfrm>
          <a:prstGeom prst="rect">
            <a:avLst/>
          </a:prstGeom>
        </p:spPr>
      </p:pic>
    </p:spTree>
    <p:extLst>
      <p:ext uri="{BB962C8B-B14F-4D97-AF65-F5344CB8AC3E}">
        <p14:creationId xmlns:p14="http://schemas.microsoft.com/office/powerpoint/2010/main" val="209189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96668" cy="1320800"/>
          </a:xfrm>
        </p:spPr>
        <p:txBody>
          <a:bodyPr>
            <a:normAutofit fontScale="90000"/>
          </a:bodyPr>
          <a:lstStyle/>
          <a:p>
            <a:r>
              <a:rPr lang="en-US" sz="6000" dirty="0"/>
              <a:t>Sydney Spine</a:t>
            </a:r>
            <a:r>
              <a:rPr lang="en-US" dirty="0"/>
              <a:t/>
            </a:r>
            <a:br>
              <a:rPr lang="en-US" dirty="0"/>
            </a:br>
            <a:endParaRPr lang="en-US" dirty="0"/>
          </a:p>
        </p:txBody>
      </p:sp>
      <p:sp>
        <p:nvSpPr>
          <p:cNvPr id="3" name="Content Placeholder 2"/>
          <p:cNvSpPr>
            <a:spLocks noGrp="1"/>
          </p:cNvSpPr>
          <p:nvPr>
            <p:ph idx="1"/>
          </p:nvPr>
        </p:nvSpPr>
        <p:spPr>
          <a:xfrm>
            <a:off x="290966" y="4314423"/>
            <a:ext cx="9600007" cy="2543577"/>
          </a:xfrm>
        </p:spPr>
        <p:txBody>
          <a:bodyPr/>
          <a:lstStyle/>
          <a:p>
            <a:pPr>
              <a:buFont typeface="Wingdings" panose="05000000000000000000" pitchFamily="2" charset="2"/>
              <a:buChar char="§"/>
            </a:pPr>
            <a:r>
              <a:rPr lang="en-US" sz="2000" dirty="0"/>
              <a:t>Our practice is now exclusively in adult spine surgery, focusing on complex deformity, fusion, non-fusion and minimally invasive spinal technologies in Sydney spine.  </a:t>
            </a:r>
            <a:endParaRPr lang="en-US" sz="2000" dirty="0" smtClean="0"/>
          </a:p>
          <a:p>
            <a:pPr>
              <a:buFont typeface="Wingdings" panose="05000000000000000000" pitchFamily="2" charset="2"/>
              <a:buChar char="§"/>
            </a:pPr>
            <a:r>
              <a:rPr lang="en-US" sz="2000" dirty="0" smtClean="0"/>
              <a:t>He </a:t>
            </a:r>
            <a:r>
              <a:rPr lang="en-US" sz="2000" dirty="0"/>
              <a:t>has invented and commercialized several spinal retractors to reduce retraction injury and holds several patents for retractors and spinal implants.  </a:t>
            </a:r>
            <a:endParaRPr lang="en-US" sz="2000" dirty="0" smtClean="0"/>
          </a:p>
          <a:p>
            <a:pPr>
              <a:buFont typeface="Wingdings" panose="05000000000000000000" pitchFamily="2" charset="2"/>
              <a:buChar char="§"/>
            </a:pPr>
            <a:r>
              <a:rPr lang="en-US" sz="2000" dirty="0" smtClean="0"/>
              <a:t>His </a:t>
            </a:r>
            <a:r>
              <a:rPr lang="en-US" sz="2000" dirty="0"/>
              <a:t>academic interests include retractor technology and investigating new surgical techniques and technology for less invasive spinal surgery. </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81219"/>
            <a:ext cx="8152327" cy="3433204"/>
          </a:xfrm>
          <a:prstGeom prst="rect">
            <a:avLst/>
          </a:prstGeom>
        </p:spPr>
      </p:pic>
    </p:spTree>
    <p:extLst>
      <p:ext uri="{BB962C8B-B14F-4D97-AF65-F5344CB8AC3E}">
        <p14:creationId xmlns:p14="http://schemas.microsoft.com/office/powerpoint/2010/main" val="2188767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96668" cy="1320800"/>
          </a:xfrm>
        </p:spPr>
        <p:txBody>
          <a:bodyPr>
            <a:normAutofit fontScale="90000"/>
          </a:bodyPr>
          <a:lstStyle/>
          <a:p>
            <a:r>
              <a:rPr lang="en-US" sz="6000" dirty="0"/>
              <a:t>Spinal Surgeon</a:t>
            </a:r>
            <a:r>
              <a:rPr lang="en-US" dirty="0"/>
              <a:t/>
            </a:r>
            <a:br>
              <a:rPr lang="en-US" dirty="0"/>
            </a:br>
            <a:endParaRPr lang="en-US" dirty="0"/>
          </a:p>
        </p:txBody>
      </p:sp>
      <p:sp>
        <p:nvSpPr>
          <p:cNvPr id="3" name="Content Placeholder 2"/>
          <p:cNvSpPr>
            <a:spLocks noGrp="1"/>
          </p:cNvSpPr>
          <p:nvPr>
            <p:ph idx="1"/>
          </p:nvPr>
        </p:nvSpPr>
        <p:spPr>
          <a:xfrm>
            <a:off x="342483" y="4443211"/>
            <a:ext cx="9793189" cy="2414789"/>
          </a:xfrm>
        </p:spPr>
        <p:txBody>
          <a:bodyPr/>
          <a:lstStyle/>
          <a:p>
            <a:pPr>
              <a:buFont typeface="Wingdings" panose="05000000000000000000" pitchFamily="2" charset="2"/>
              <a:buChar char="§"/>
            </a:pPr>
            <a:r>
              <a:rPr lang="en-US" sz="2000" dirty="0"/>
              <a:t>Providing a comprehensive range of inpatient and outpatient medical and surgical services, our Surgery and Gastrointestinal Program caters to the needs of a wide range of patients</a:t>
            </a:r>
            <a:r>
              <a:rPr lang="en-US" sz="2000" dirty="0" smtClean="0"/>
              <a:t>.</a:t>
            </a:r>
          </a:p>
          <a:p>
            <a:pPr>
              <a:buFont typeface="Wingdings" panose="05000000000000000000" pitchFamily="2" charset="2"/>
              <a:buChar char="§"/>
            </a:pPr>
            <a:r>
              <a:rPr lang="en-US" sz="2000" dirty="0" smtClean="0"/>
              <a:t> </a:t>
            </a:r>
            <a:r>
              <a:rPr lang="en-US" sz="2000" dirty="0"/>
              <a:t>Our highly skilled Spinal surgeons provide general and specialist surgical support to patients needing elective routine and complex surgery and, in conjunction with our medical and allied health specialists, treat complex conditions such as metabolic disease and obesity. </a:t>
            </a: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862885"/>
            <a:ext cx="7856113" cy="3580326"/>
          </a:xfrm>
          <a:prstGeom prst="rect">
            <a:avLst/>
          </a:prstGeom>
        </p:spPr>
      </p:pic>
    </p:spTree>
    <p:extLst>
      <p:ext uri="{BB962C8B-B14F-4D97-AF65-F5344CB8AC3E}">
        <p14:creationId xmlns:p14="http://schemas.microsoft.com/office/powerpoint/2010/main" val="3689381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96668" cy="1320800"/>
          </a:xfrm>
        </p:spPr>
        <p:txBody>
          <a:bodyPr>
            <a:normAutofit fontScale="90000"/>
          </a:bodyPr>
          <a:lstStyle/>
          <a:p>
            <a:r>
              <a:rPr lang="en-US" sz="6000" dirty="0"/>
              <a:t>Brain Surgeon</a:t>
            </a:r>
            <a:r>
              <a:rPr lang="en-US" dirty="0"/>
              <a:t/>
            </a:r>
            <a:br>
              <a:rPr lang="en-US" dirty="0"/>
            </a:br>
            <a:endParaRPr lang="en-US" dirty="0"/>
          </a:p>
        </p:txBody>
      </p:sp>
      <p:sp>
        <p:nvSpPr>
          <p:cNvPr id="3" name="Content Placeholder 2"/>
          <p:cNvSpPr>
            <a:spLocks noGrp="1"/>
          </p:cNvSpPr>
          <p:nvPr>
            <p:ph idx="1"/>
          </p:nvPr>
        </p:nvSpPr>
        <p:spPr>
          <a:xfrm>
            <a:off x="342483" y="4623515"/>
            <a:ext cx="9960616" cy="2234485"/>
          </a:xfrm>
        </p:spPr>
        <p:txBody>
          <a:bodyPr/>
          <a:lstStyle/>
          <a:p>
            <a:pPr>
              <a:buFont typeface="Wingdings" panose="05000000000000000000" pitchFamily="2" charset="2"/>
              <a:buChar char="§"/>
            </a:pPr>
            <a:r>
              <a:rPr lang="en-US" sz="2000" dirty="0"/>
              <a:t>Our research group is studying </a:t>
            </a:r>
            <a:r>
              <a:rPr lang="en-US" sz="2000" dirty="0" err="1"/>
              <a:t>syringomyelia</a:t>
            </a:r>
            <a:r>
              <a:rPr lang="en-US" sz="2000" dirty="0"/>
              <a:t> and brain aneurysms, and is developing new treatments for </a:t>
            </a:r>
            <a:r>
              <a:rPr lang="en-US" sz="2000" dirty="0">
                <a:hlinkClick r:id="rId2"/>
              </a:rPr>
              <a:t>brain surgeon</a:t>
            </a:r>
            <a:r>
              <a:rPr lang="en-US" sz="2000" dirty="0"/>
              <a:t>. </a:t>
            </a:r>
            <a:endParaRPr lang="en-US" sz="2000" dirty="0" smtClean="0"/>
          </a:p>
          <a:p>
            <a:pPr>
              <a:buFont typeface="Wingdings" panose="05000000000000000000" pitchFamily="2" charset="2"/>
              <a:buChar char="§"/>
            </a:pPr>
            <a:r>
              <a:rPr lang="en-US" sz="2000" dirty="0" smtClean="0"/>
              <a:t>Our </a:t>
            </a:r>
            <a:r>
              <a:rPr lang="en-US" sz="2000" dirty="0"/>
              <a:t>research is supported by the National Health and Medical Research Council (NHMRC</a:t>
            </a:r>
            <a:r>
              <a:rPr lang="en-US" sz="2000" dirty="0" smtClean="0"/>
              <a:t>).</a:t>
            </a:r>
          </a:p>
          <a:p>
            <a:pPr>
              <a:buFont typeface="Wingdings" panose="05000000000000000000" pitchFamily="2" charset="2"/>
              <a:buChar char="§"/>
            </a:pPr>
            <a:r>
              <a:rPr lang="en-US" sz="2000" dirty="0" smtClean="0"/>
              <a:t> </a:t>
            </a:r>
            <a:r>
              <a:rPr lang="en-US" sz="2000" dirty="0"/>
              <a:t>In addition to postdoctoral researchers and research assistants, the unit supports 5 PhD students. </a:t>
            </a:r>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37128"/>
            <a:ext cx="7328079" cy="3786388"/>
          </a:xfrm>
          <a:prstGeom prst="rect">
            <a:avLst/>
          </a:prstGeom>
        </p:spPr>
      </p:pic>
    </p:spTree>
    <p:extLst>
      <p:ext uri="{BB962C8B-B14F-4D97-AF65-F5344CB8AC3E}">
        <p14:creationId xmlns:p14="http://schemas.microsoft.com/office/powerpoint/2010/main" val="1263920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96668" cy="1320800"/>
          </a:xfrm>
        </p:spPr>
        <p:txBody>
          <a:bodyPr>
            <a:normAutofit fontScale="90000"/>
          </a:bodyPr>
          <a:lstStyle/>
          <a:p>
            <a:r>
              <a:rPr lang="en-US" sz="6000" dirty="0"/>
              <a:t>Neurosurgeon Sydney</a:t>
            </a:r>
            <a:r>
              <a:rPr lang="en-US" dirty="0"/>
              <a:t/>
            </a:r>
            <a:br>
              <a:rPr lang="en-US" dirty="0"/>
            </a:br>
            <a:endParaRPr lang="en-US" dirty="0"/>
          </a:p>
        </p:txBody>
      </p:sp>
      <p:sp>
        <p:nvSpPr>
          <p:cNvPr id="3" name="Content Placeholder 2"/>
          <p:cNvSpPr>
            <a:spLocks noGrp="1"/>
          </p:cNvSpPr>
          <p:nvPr>
            <p:ph idx="1"/>
          </p:nvPr>
        </p:nvSpPr>
        <p:spPr>
          <a:xfrm>
            <a:off x="445513" y="4610636"/>
            <a:ext cx="9960617" cy="2247363"/>
          </a:xfrm>
        </p:spPr>
        <p:txBody>
          <a:bodyPr>
            <a:normAutofit/>
          </a:bodyPr>
          <a:lstStyle/>
          <a:p>
            <a:pPr>
              <a:buFont typeface="Wingdings" panose="05000000000000000000" pitchFamily="2" charset="2"/>
              <a:buChar char="§"/>
            </a:pPr>
            <a:r>
              <a:rPr lang="en-US" sz="2000" dirty="0"/>
              <a:t>The Macquarie University </a:t>
            </a:r>
            <a:r>
              <a:rPr lang="en-US" sz="2000" dirty="0">
                <a:hlinkClick r:id="rId2"/>
              </a:rPr>
              <a:t>Neurosurgeon Sydney </a:t>
            </a:r>
            <a:r>
              <a:rPr lang="en-US" sz="2000" dirty="0"/>
              <a:t>Unit is one of the largest academic neurosurgery groups in Australia</a:t>
            </a:r>
            <a:r>
              <a:rPr lang="en-US" sz="2000" dirty="0" smtClean="0"/>
              <a:t>.</a:t>
            </a:r>
          </a:p>
          <a:p>
            <a:pPr>
              <a:buFont typeface="Wingdings" panose="05000000000000000000" pitchFamily="2" charset="2"/>
              <a:buChar char="§"/>
            </a:pPr>
            <a:r>
              <a:rPr lang="en-US" sz="2000" dirty="0" smtClean="0"/>
              <a:t> </a:t>
            </a:r>
            <a:r>
              <a:rPr lang="en-US" sz="2000" dirty="0"/>
              <a:t>It includes nine neurosurgeons and a dedicated neurosurgery research laboratory. The unit has subspecialty interests in vascular neurosurgery, spinal surgery, </a:t>
            </a:r>
            <a:r>
              <a:rPr lang="en-US" sz="2000" dirty="0" err="1"/>
              <a:t>tumour</a:t>
            </a:r>
            <a:r>
              <a:rPr lang="en-US" sz="2000" dirty="0"/>
              <a:t> surgery, and radiosurgery. </a:t>
            </a:r>
            <a:endParaRPr lang="en-US" sz="2000" dirty="0" smtClean="0"/>
          </a:p>
          <a:p>
            <a:pPr>
              <a:buFont typeface="Wingdings" panose="05000000000000000000" pitchFamily="2" charset="2"/>
              <a:buChar char="§"/>
            </a:pPr>
            <a:r>
              <a:rPr lang="en-US" sz="2000" dirty="0" smtClean="0"/>
              <a:t>neurosurgery </a:t>
            </a:r>
            <a:r>
              <a:rPr lang="en-US" sz="2000" dirty="0"/>
              <a:t>is a major focus of the group, both clinically and in the laboratory.  </a:t>
            </a:r>
          </a:p>
          <a:p>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62885"/>
            <a:ext cx="9079606" cy="3747751"/>
          </a:xfrm>
          <a:prstGeom prst="rect">
            <a:avLst/>
          </a:prstGeom>
        </p:spPr>
      </p:pic>
    </p:spTree>
    <p:extLst>
      <p:ext uri="{BB962C8B-B14F-4D97-AF65-F5344CB8AC3E}">
        <p14:creationId xmlns:p14="http://schemas.microsoft.com/office/powerpoint/2010/main" val="89180877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61</TotalTime>
  <Words>459</Words>
  <Application>Microsoft Office PowerPoint</Application>
  <PresentationFormat>Widescreen</PresentationFormat>
  <Paragraphs>34</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Trebuchet MS</vt:lpstr>
      <vt:lpstr>Wingdings</vt:lpstr>
      <vt:lpstr>Wingdings 3</vt:lpstr>
      <vt:lpstr>Facet</vt:lpstr>
      <vt:lpstr>Neurosurgery </vt:lpstr>
      <vt:lpstr>Macquarie Neurosurgery </vt:lpstr>
      <vt:lpstr>Neurosurgical Society of Australia </vt:lpstr>
      <vt:lpstr>Neurosurgery Spine </vt:lpstr>
      <vt:lpstr>Best Neurosurgery Hospitals </vt:lpstr>
      <vt:lpstr>Sydney Spine </vt:lpstr>
      <vt:lpstr>Spinal Surgeon </vt:lpstr>
      <vt:lpstr>Brain Surgeon </vt:lpstr>
      <vt:lpstr>Neurosurgeon Sydney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Neurosurgery </dc:title>
  <dc:creator>laptop new</dc:creator>
  <cp:lastModifiedBy>laptop new</cp:lastModifiedBy>
  <cp:revision>16</cp:revision>
  <dcterms:created xsi:type="dcterms:W3CDTF">2017-10-04T08:21:51Z</dcterms:created>
  <dcterms:modified xsi:type="dcterms:W3CDTF">2017-10-04T09:23:42Z</dcterms:modified>
</cp:coreProperties>
</file>