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2" r:id="rId3"/>
    <p:sldId id="333" r:id="rId4"/>
    <p:sldId id="334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32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25" r:id="rId29"/>
    <p:sldId id="326" r:id="rId30"/>
    <p:sldId id="327" r:id="rId31"/>
    <p:sldId id="328" r:id="rId32"/>
    <p:sldId id="329" r:id="rId33"/>
    <p:sldId id="330" r:id="rId34"/>
    <p:sldId id="331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Oval 25"/>
          <p:cNvSpPr>
            <a:spLocks noChangeArrowheads="1"/>
          </p:cNvSpPr>
          <p:nvPr/>
        </p:nvSpPr>
        <p:spPr bwMode="ltGray">
          <a:xfrm>
            <a:off x="1258888" y="4508500"/>
            <a:ext cx="4248150" cy="18002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76225" y="1255713"/>
            <a:ext cx="4656138" cy="4837112"/>
            <a:chOff x="276225" y="1255713"/>
            <a:chExt cx="4656138" cy="4837112"/>
          </a:xfrm>
        </p:grpSpPr>
        <p:sp>
          <p:nvSpPr>
            <p:cNvPr id="7" name="Oval 18"/>
            <p:cNvSpPr>
              <a:spLocks noChangeArrowheads="1"/>
            </p:cNvSpPr>
            <p:nvPr/>
          </p:nvSpPr>
          <p:spPr bwMode="gray">
            <a:xfrm>
              <a:off x="276225" y="1255713"/>
              <a:ext cx="4656138" cy="483711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172739" dir="3238358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 descr="1"/>
            <p:cNvSpPr>
              <a:spLocks/>
            </p:cNvSpPr>
            <p:nvPr/>
          </p:nvSpPr>
          <p:spPr bwMode="gray">
            <a:xfrm>
              <a:off x="1130300" y="1416050"/>
              <a:ext cx="2873375" cy="2182813"/>
            </a:xfrm>
            <a:custGeom>
              <a:avLst/>
              <a:gdLst/>
              <a:ahLst/>
              <a:cxnLst>
                <a:cxn ang="0">
                  <a:pos x="905" y="1375"/>
                </a:cxn>
                <a:cxn ang="0">
                  <a:pos x="1810" y="395"/>
                </a:cxn>
                <a:cxn ang="0">
                  <a:pos x="876" y="24"/>
                </a:cxn>
                <a:cxn ang="0">
                  <a:pos x="0" y="396"/>
                </a:cxn>
                <a:cxn ang="0">
                  <a:pos x="905" y="1375"/>
                </a:cxn>
              </a:cxnLst>
              <a:rect l="0" t="0" r="r" b="b"/>
              <a:pathLst>
                <a:path w="1810" h="1375">
                  <a:moveTo>
                    <a:pt x="905" y="1375"/>
                  </a:moveTo>
                  <a:lnTo>
                    <a:pt x="1810" y="395"/>
                  </a:lnTo>
                  <a:cubicBezTo>
                    <a:pt x="1612" y="176"/>
                    <a:pt x="1300" y="0"/>
                    <a:pt x="876" y="24"/>
                  </a:cubicBezTo>
                  <a:cubicBezTo>
                    <a:pt x="452" y="48"/>
                    <a:pt x="252" y="149"/>
                    <a:pt x="0" y="396"/>
                  </a:cubicBezTo>
                  <a:lnTo>
                    <a:pt x="905" y="1375"/>
                  </a:ln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8" descr="2"/>
            <p:cNvSpPr>
              <a:spLocks/>
            </p:cNvSpPr>
            <p:nvPr/>
          </p:nvSpPr>
          <p:spPr bwMode="gray">
            <a:xfrm>
              <a:off x="376238" y="2147888"/>
              <a:ext cx="2103437" cy="3032125"/>
            </a:xfrm>
            <a:custGeom>
              <a:avLst/>
              <a:gdLst/>
              <a:ahLst/>
              <a:cxnLst>
                <a:cxn ang="0">
                  <a:pos x="1325" y="960"/>
                </a:cxn>
                <a:cxn ang="0">
                  <a:pos x="414" y="0"/>
                </a:cxn>
                <a:cxn ang="0">
                  <a:pos x="27" y="1014"/>
                </a:cxn>
                <a:cxn ang="0">
                  <a:pos x="402" y="1910"/>
                </a:cxn>
                <a:cxn ang="0">
                  <a:pos x="1325" y="960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9" descr="55282"/>
            <p:cNvSpPr>
              <a:spLocks/>
            </p:cNvSpPr>
            <p:nvPr/>
          </p:nvSpPr>
          <p:spPr bwMode="gray">
            <a:xfrm>
              <a:off x="1085850" y="3730625"/>
              <a:ext cx="2962275" cy="2219325"/>
            </a:xfrm>
            <a:custGeom>
              <a:avLst/>
              <a:gdLst/>
              <a:ahLst/>
              <a:cxnLst>
                <a:cxn ang="0">
                  <a:pos x="927" y="0"/>
                </a:cxn>
                <a:cxn ang="0">
                  <a:pos x="0" y="975"/>
                </a:cxn>
                <a:cxn ang="0">
                  <a:pos x="996" y="1387"/>
                </a:cxn>
                <a:cxn ang="0">
                  <a:pos x="1866" y="996"/>
                </a:cxn>
                <a:cxn ang="0">
                  <a:pos x="927" y="0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4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9" descr="4"/>
            <p:cNvSpPr>
              <a:spLocks/>
            </p:cNvSpPr>
            <p:nvPr/>
          </p:nvSpPr>
          <p:spPr bwMode="gray">
            <a:xfrm>
              <a:off x="2625725" y="2119313"/>
              <a:ext cx="2139950" cy="3116262"/>
            </a:xfrm>
            <a:custGeom>
              <a:avLst/>
              <a:gdLst/>
              <a:ahLst/>
              <a:cxnLst>
                <a:cxn ang="0">
                  <a:pos x="951" y="1963"/>
                </a:cxn>
                <a:cxn ang="0">
                  <a:pos x="1338" y="977"/>
                </a:cxn>
                <a:cxn ang="0">
                  <a:pos x="905" y="0"/>
                </a:cxn>
                <a:cxn ang="0">
                  <a:pos x="0" y="987"/>
                </a:cxn>
                <a:cxn ang="0">
                  <a:pos x="951" y="1963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5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gray">
            <a:xfrm>
              <a:off x="1806575" y="2954338"/>
              <a:ext cx="1655763" cy="16557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13" name="Picture 12" descr="logobaru.jp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1676400" y="2895600"/>
              <a:ext cx="1828800" cy="18288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86525"/>
            <a:ext cx="2133600" cy="168275"/>
          </a:xfrm>
        </p:spPr>
        <p:txBody>
          <a:bodyPr/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86525"/>
            <a:ext cx="2895600" cy="168275"/>
          </a:xfrm>
        </p:spPr>
        <p:txBody>
          <a:bodyPr/>
          <a:lstStyle>
            <a:lvl1pPr algn="ctr">
              <a:defRPr sz="12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8DABB3F-7CC1-4E91-8898-71227071A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F0900-B87B-4F39-A150-DFAFFB736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EA767-E510-44EE-AFE3-5B797F7CA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7E616-D530-4AAA-9401-6FED5215E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E3EEF-E551-4713-B5C2-5467DE8AB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09504-63A2-4B06-9795-5BC07432F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226FC-C49D-431E-9458-8C151E074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A579B-02EE-40FC-8016-2BD618F30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FF0F3-17FA-4090-95B5-51772CA45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241A4-DD3C-4835-92B9-6088CA2F4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E5467-F881-45FD-8CCC-3339902D8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612CF-1389-4573-AE30-EFECC877B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81432-3891-41F9-BA83-3AC94E2D8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838200"/>
            <a:ext cx="5943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4600" y="6564313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F919898-98B4-4524-9A55-0E6BE4897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7488237" y="76200"/>
            <a:ext cx="1579563" cy="1447800"/>
            <a:chOff x="7391400" y="76200"/>
            <a:chExt cx="1579563" cy="1447800"/>
          </a:xfrm>
        </p:grpSpPr>
        <p:sp>
          <p:nvSpPr>
            <p:cNvPr id="18" name="Oval 18"/>
            <p:cNvSpPr>
              <a:spLocks noChangeArrowheads="1"/>
            </p:cNvSpPr>
            <p:nvPr/>
          </p:nvSpPr>
          <p:spPr bwMode="gray">
            <a:xfrm>
              <a:off x="7391400" y="76200"/>
              <a:ext cx="1579563" cy="1447800"/>
            </a:xfrm>
            <a:prstGeom prst="ellips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8" descr="1"/>
            <p:cNvSpPr>
              <a:spLocks/>
            </p:cNvSpPr>
            <p:nvPr/>
          </p:nvSpPr>
          <p:spPr bwMode="gray">
            <a:xfrm>
              <a:off x="7681139" y="124191"/>
              <a:ext cx="974773" cy="653340"/>
            </a:xfrm>
            <a:custGeom>
              <a:avLst/>
              <a:gdLst/>
              <a:ahLst/>
              <a:cxnLst>
                <a:cxn ang="0">
                  <a:pos x="905" y="1375"/>
                </a:cxn>
                <a:cxn ang="0">
                  <a:pos x="1810" y="395"/>
                </a:cxn>
                <a:cxn ang="0">
                  <a:pos x="876" y="24"/>
                </a:cxn>
                <a:cxn ang="0">
                  <a:pos x="0" y="396"/>
                </a:cxn>
                <a:cxn ang="0">
                  <a:pos x="905" y="1375"/>
                </a:cxn>
              </a:cxnLst>
              <a:rect l="0" t="0" r="r" b="b"/>
              <a:pathLst>
                <a:path w="1810" h="1375">
                  <a:moveTo>
                    <a:pt x="905" y="1375"/>
                  </a:moveTo>
                  <a:lnTo>
                    <a:pt x="1810" y="395"/>
                  </a:lnTo>
                  <a:cubicBezTo>
                    <a:pt x="1612" y="176"/>
                    <a:pt x="1300" y="0"/>
                    <a:pt x="876" y="24"/>
                  </a:cubicBezTo>
                  <a:cubicBezTo>
                    <a:pt x="452" y="48"/>
                    <a:pt x="252" y="149"/>
                    <a:pt x="0" y="396"/>
                  </a:cubicBezTo>
                  <a:lnTo>
                    <a:pt x="905" y="1375"/>
                  </a:lnTo>
                  <a:close/>
                </a:path>
              </a:pathLst>
            </a:custGeom>
            <a:blipFill dpi="0" rotWithShape="1">
              <a:blip r:embed="rId15" cstate="print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9" descr="2"/>
            <p:cNvSpPr>
              <a:spLocks/>
            </p:cNvSpPr>
            <p:nvPr/>
          </p:nvSpPr>
          <p:spPr bwMode="gray">
            <a:xfrm>
              <a:off x="7425329" y="343238"/>
              <a:ext cx="713577" cy="907548"/>
            </a:xfrm>
            <a:custGeom>
              <a:avLst/>
              <a:gdLst/>
              <a:ahLst/>
              <a:cxnLst>
                <a:cxn ang="0">
                  <a:pos x="1325" y="960"/>
                </a:cxn>
                <a:cxn ang="0">
                  <a:pos x="414" y="0"/>
                </a:cxn>
                <a:cxn ang="0">
                  <a:pos x="27" y="1014"/>
                </a:cxn>
                <a:cxn ang="0">
                  <a:pos x="402" y="1910"/>
                </a:cxn>
                <a:cxn ang="0">
                  <a:pos x="1325" y="960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16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20" descr="55282"/>
            <p:cNvSpPr>
              <a:spLocks/>
            </p:cNvSpPr>
            <p:nvPr/>
          </p:nvSpPr>
          <p:spPr bwMode="gray">
            <a:xfrm>
              <a:off x="7666060" y="816968"/>
              <a:ext cx="1004932" cy="664268"/>
            </a:xfrm>
            <a:custGeom>
              <a:avLst/>
              <a:gdLst/>
              <a:ahLst/>
              <a:cxnLst>
                <a:cxn ang="0">
                  <a:pos x="927" y="0"/>
                </a:cxn>
                <a:cxn ang="0">
                  <a:pos x="0" y="975"/>
                </a:cxn>
                <a:cxn ang="0">
                  <a:pos x="996" y="1387"/>
                </a:cxn>
                <a:cxn ang="0">
                  <a:pos x="1866" y="996"/>
                </a:cxn>
                <a:cxn ang="0">
                  <a:pos x="927" y="0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7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19" descr="4"/>
            <p:cNvSpPr>
              <a:spLocks/>
            </p:cNvSpPr>
            <p:nvPr/>
          </p:nvSpPr>
          <p:spPr bwMode="gray">
            <a:xfrm>
              <a:off x="8188452" y="334685"/>
              <a:ext cx="725963" cy="932731"/>
            </a:xfrm>
            <a:custGeom>
              <a:avLst/>
              <a:gdLst/>
              <a:ahLst/>
              <a:cxnLst>
                <a:cxn ang="0">
                  <a:pos x="951" y="1963"/>
                </a:cxn>
                <a:cxn ang="0">
                  <a:pos x="1338" y="977"/>
                </a:cxn>
                <a:cxn ang="0">
                  <a:pos x="905" y="0"/>
                </a:cxn>
                <a:cxn ang="0">
                  <a:pos x="0" y="987"/>
                </a:cxn>
                <a:cxn ang="0">
                  <a:pos x="951" y="1963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18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gray">
            <a:xfrm>
              <a:off x="7910561" y="584617"/>
              <a:ext cx="561706" cy="4955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24" name="Picture 23" descr="logobaru.jpg"/>
            <p:cNvPicPr>
              <a:picLocks noChangeAspect="1"/>
            </p:cNvPicPr>
            <p:nvPr userDrawn="1"/>
          </p:nvPicPr>
          <p:blipFill>
            <a:blip r:embed="rId19" cstate="print"/>
            <a:stretch>
              <a:fillRect/>
            </a:stretch>
          </p:blipFill>
          <p:spPr>
            <a:xfrm>
              <a:off x="7866400" y="567036"/>
              <a:ext cx="620408" cy="54738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fermcon.gi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tankconf.gif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headspace.gi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.edu.sg/~dept-bio/biochemical_engineering/lectures/bioreact1/bioreact2_4b.htm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oxygendeliv.gi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photos/air_delivery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spargrin.gi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np.edu.sg/~dept-bio/biochemical_engineering/lectures/bioreact1/sparimp.gif" TargetMode="Externa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vvm.gif" TargetMode="External"/><Relationship Id="rId7" Type="http://schemas.openxmlformats.org/officeDocument/2006/relationships/image" Target="http://www.np.edu.sg/~dept-bio/biochemical_engineering/lectures/bioreact1/vvm2.gif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http://www.np.edu.sg/~dept-bio/biochemical_engineering/lectures/bioreact1/vvm1.gif" TargetMode="Externa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pH_control.gi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radial1.gif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np.edu.sg/~dept-bio/biochemical_engineering/lectures/bioreact1/radial2.gif" TargetMode="Externa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rushton2.gif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axial2.gif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http://www.np.edu.sg/~dept-bio/biochemical_engineering/lectures/bioreact1/hydrof.gif" TargetMode="External"/><Relationship Id="rId7" Type="http://schemas.openxmlformats.org/officeDocument/2006/relationships/image" Target="http://www.np.edu.sg/~dept-bio/biochemical_engineering/lectures/bioreact1/intermig2.gi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http://www.np.edu.sg/~dept-bio/biochemical_engineering/lectures/bioreact1/axial1.gif" TargetMode="Externa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53200" y="3124200"/>
            <a:ext cx="2438400" cy="685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en-US" sz="2000" b="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Bioreaktor</a:t>
            </a:r>
            <a:endParaRPr lang="en-US" sz="2000" b="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ltGray">
          <a:xfrm>
            <a:off x="6500813" y="5949950"/>
            <a:ext cx="431800" cy="4318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725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088188" y="5957888"/>
            <a:ext cx="170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Verdana" pitchFamily="34" charset="0"/>
              </a:rPr>
              <a:t>TIP-FTP-UB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black">
          <a:xfrm>
            <a:off x="3124200" y="762000"/>
            <a:ext cx="5715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Materi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Kuliah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VII</a:t>
            </a:r>
            <a:r>
              <a:rPr kumimoji="0" lang="id-ID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BIOINDUSTRI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243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Labu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Kocok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04800" y="1143000"/>
            <a:ext cx="8458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96875" indent="-396875">
              <a:buFont typeface="Wingdings" pitchFamily="2" charset="2"/>
              <a:buChar char="Ä"/>
              <a:tabLst>
                <a:tab pos="1606550" algn="l"/>
              </a:tabLst>
            </a:pP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Biasanya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digunakan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pada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kultivasi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sel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skala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kecil</a:t>
            </a:r>
            <a:endParaRPr lang="en-US" sz="2400" dirty="0">
              <a:solidFill>
                <a:srgbClr val="000099"/>
              </a:solidFill>
              <a:latin typeface="Comic Sans MS" pitchFamily="66" charset="0"/>
              <a:sym typeface="Symbol" pitchFamily="18" charset="2"/>
            </a:endParaRPr>
          </a:p>
          <a:p>
            <a:pPr marL="396875" indent="-396875">
              <a:buFont typeface="Wingdings" pitchFamily="2" charset="2"/>
              <a:buChar char="Ä"/>
              <a:tabLst>
                <a:tab pos="1606550" algn="l"/>
              </a:tabLst>
            </a:pP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OTR (</a:t>
            </a:r>
            <a:r>
              <a:rPr lang="en-US" sz="2400" i="1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oxygen transfer rate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)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lebih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tinggi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dibanding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pada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kultur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diam</a:t>
            </a:r>
            <a:endParaRPr lang="en-US" sz="2400" dirty="0">
              <a:solidFill>
                <a:srgbClr val="000099"/>
              </a:solidFill>
              <a:latin typeface="Comic Sans MS" pitchFamily="66" charset="0"/>
              <a:sym typeface="Symbol" pitchFamily="18" charset="2"/>
            </a:endParaRPr>
          </a:p>
          <a:p>
            <a:pPr marL="396875" indent="-396875">
              <a:buFont typeface="Wingdings" pitchFamily="2" charset="2"/>
              <a:buChar char="Ä"/>
              <a:tabLst>
                <a:tab pos="1606550" algn="l"/>
              </a:tabLst>
            </a:pP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Keterbatasan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transfer </a:t>
            </a:r>
            <a:r>
              <a:rPr lang="en-US" sz="2400" dirty="0" err="1" smtClean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oksigen</a:t>
            </a:r>
            <a:r>
              <a:rPr lang="en-US" sz="2400" dirty="0" smtClean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masih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tidak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dapat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dihindari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apabila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menginginkan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densitas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sel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yang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tinggi</a:t>
            </a:r>
            <a:endParaRPr lang="en-US" sz="2400" dirty="0">
              <a:solidFill>
                <a:srgbClr val="000099"/>
              </a:solidFill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9221" name="Picture 5" descr="shakef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352800"/>
            <a:ext cx="34290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09600" y="6172200"/>
            <a:ext cx="7935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342792" anchor="ctr">
            <a:spAutoFit/>
          </a:bodyPr>
          <a:lstStyle/>
          <a:p>
            <a:r>
              <a:rPr lang="it-IT" sz="2000">
                <a:solidFill>
                  <a:srgbClr val="000099"/>
                </a:solidFill>
                <a:latin typeface="Comic Sans MS" pitchFamily="66" charset="0"/>
                <a:sym typeface="Wingdings" pitchFamily="2" charset="2"/>
              </a:rPr>
              <a:t></a:t>
            </a:r>
            <a:r>
              <a:rPr lang="it-IT" sz="2000">
                <a:solidFill>
                  <a:srgbClr val="000099"/>
                </a:solidFill>
                <a:latin typeface="Comic Sans MS" pitchFamily="66" charset="0"/>
              </a:rPr>
              <a:t> Baffle meningkatkan efisiensi transfer O</a:t>
            </a:r>
            <a:r>
              <a:rPr lang="it-IT" sz="2000">
                <a:solidFill>
                  <a:srgbClr val="000099"/>
                </a:solidFill>
                <a:latin typeface="Comic Sans MS" pitchFamily="66" charset="0"/>
                <a:sym typeface="Wingdings" pitchFamily="2" charset="2"/>
              </a:rPr>
              <a:t>2 </a:t>
            </a:r>
            <a:r>
              <a:rPr lang="sv-SE" sz="2000">
                <a:solidFill>
                  <a:srgbClr val="000099"/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sv-SE" sz="2000" b="1">
                <a:solidFill>
                  <a:srgbClr val="000099"/>
                </a:solidFill>
                <a:latin typeface="Comic Sans MS" pitchFamily="66" charset="0"/>
                <a:sym typeface="Wingdings" pitchFamily="2" charset="2"/>
              </a:rPr>
              <a:t>Orbital Shaker</a:t>
            </a:r>
            <a:r>
              <a:rPr lang="sv-SE" sz="2000">
                <a:solidFill>
                  <a:srgbClr val="000099"/>
                </a:solidFill>
                <a:latin typeface="Comic Sans MS" pitchFamily="66" charset="0"/>
                <a:sym typeface="Wingdings" pitchFamily="2" charset="2"/>
              </a:rPr>
              <a:t>)</a:t>
            </a:r>
            <a:endParaRPr lang="en-GB" sz="200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228600" y="76200"/>
            <a:ext cx="4495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Bioreaktor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Tangki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Berpengaduk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1295400"/>
            <a:ext cx="8458200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it-IT" sz="2400" dirty="0">
                <a:solidFill>
                  <a:srgbClr val="000099"/>
                </a:solidFill>
                <a:latin typeface="Comic Sans MS" pitchFamily="66" charset="0"/>
              </a:rPr>
              <a:t>Skema bioreaktor tangki teraduk </a:t>
            </a:r>
            <a:r>
              <a:rPr lang="it-IT" sz="2400" dirty="0" smtClean="0">
                <a:solidFill>
                  <a:srgbClr val="000099"/>
                </a:solidFill>
                <a:latin typeface="Comic Sans MS" pitchFamily="66" charset="0"/>
              </a:rPr>
              <a:t>(Stirred Tank Reactor </a:t>
            </a:r>
            <a:r>
              <a:rPr lang="it-IT" sz="2400" dirty="0">
                <a:solidFill>
                  <a:srgbClr val="000099"/>
                </a:solidFill>
                <a:latin typeface="Comic Sans MS" pitchFamily="66" charset="0"/>
              </a:rPr>
              <a:t>= STR) yang digunakan untuk kultivasi mikrobial adalah sebagai berikut. 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251" name="Picture 11" descr="http://www.np.edu.sg/~dept-bio/biochemical_engineering/lectures/bioreact1/fermcon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066800" y="2381868"/>
            <a:ext cx="7457536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228600" y="1295400"/>
            <a:ext cx="39624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Bahan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Konstruksi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Bioreaktor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04800" y="2057400"/>
            <a:ext cx="4495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6875" indent="-396875">
              <a:buFont typeface="Wingdings" pitchFamily="2" charset="2"/>
              <a:buChar char="Ä"/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Bioreaktor skala laboratorium dengan volume kurang dari 10 L terbuat dari </a:t>
            </a:r>
            <a:r>
              <a:rPr lang="it-IT" sz="2000" b="1" dirty="0">
                <a:solidFill>
                  <a:srgbClr val="000099"/>
                </a:solidFill>
                <a:latin typeface="Comic Sans MS" pitchFamily="66" charset="0"/>
              </a:rPr>
              <a:t>gelas Pyrex</a:t>
            </a:r>
          </a:p>
          <a:p>
            <a:pPr marL="396875" indent="-396875">
              <a:buFont typeface="Wingdings" pitchFamily="2" charset="2"/>
              <a:buChar char="Ä"/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Bioreaktor yang lebih besar terbuat dari </a:t>
            </a:r>
            <a:r>
              <a:rPr lang="it-IT" sz="2000" b="1" i="1" dirty="0">
                <a:solidFill>
                  <a:srgbClr val="000099"/>
                </a:solidFill>
                <a:latin typeface="Comic Sans MS" pitchFamily="66" charset="0"/>
              </a:rPr>
              <a:t>stainless stell</a:t>
            </a:r>
            <a:r>
              <a:rPr lang="it-IT" sz="2000" b="1" dirty="0">
                <a:solidFill>
                  <a:srgbClr val="000099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68610" name="Picture 2" descr="fo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676400"/>
            <a:ext cx="3657600" cy="48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381000" y="1219200"/>
            <a:ext cx="5562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v-SE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Geometri Standar Bioreaktor Tangki Teraduk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04800" y="1981201"/>
            <a:ext cx="5181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96875" indent="-396875">
              <a:buFont typeface="Wingdings" pitchFamily="2" charset="2"/>
              <a:buChar char="Ä"/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Bentuk geometri hampir silindris atau mempunyai bentuk dasar melengkung untuk membantu pencampuran (</a:t>
            </a:r>
            <a:r>
              <a:rPr lang="it-IT" sz="2000" i="1" dirty="0">
                <a:solidFill>
                  <a:srgbClr val="000099"/>
                </a:solidFill>
                <a:latin typeface="Comic Sans MS" pitchFamily="66" charset="0"/>
              </a:rPr>
              <a:t>mixing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) isi bioreaktor.</a:t>
            </a:r>
          </a:p>
          <a:p>
            <a:pPr marL="396875" indent="-396875">
              <a:buFont typeface="Wingdings" pitchFamily="2" charset="2"/>
              <a:buChar char="Ä"/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Mempunyai konstruksi berukuran (dimensi) standar (e.g. </a:t>
            </a:r>
            <a:r>
              <a:rPr lang="it-IT" sz="2000" i="1" dirty="0">
                <a:solidFill>
                  <a:srgbClr val="000099"/>
                </a:solidFill>
                <a:latin typeface="Comic Sans MS" pitchFamily="66" charset="0"/>
              </a:rPr>
              <a:t>International Standards Organization 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 dan </a:t>
            </a:r>
            <a:r>
              <a:rPr lang="it-IT" sz="2000" i="1" dirty="0">
                <a:solidFill>
                  <a:srgbClr val="000099"/>
                </a:solidFill>
                <a:latin typeface="Comic Sans MS" pitchFamily="66" charset="0"/>
              </a:rPr>
              <a:t>British Standards Institution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</a:rPr>
              <a:t>) yang memperhitungkan keefektifan pencampuran dan konsiderasi struktur.</a:t>
            </a:r>
            <a:endParaRPr lang="it-IT" sz="20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781300" y="16494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en-GB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1272" name="Picture 8" descr="http://www.np.edu.sg/~dept-bio/biochemical_engineering/lectures/bioreact1/tankconf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638800" y="1600200"/>
            <a:ext cx="3505200" cy="5257800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04800" y="5105400"/>
            <a:ext cx="6324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sz="1600" dirty="0" err="1">
                <a:solidFill>
                  <a:srgbClr val="000099"/>
                </a:solidFill>
              </a:rPr>
              <a:t>Keterangan</a:t>
            </a:r>
            <a:r>
              <a:rPr lang="en-GB" sz="1600" dirty="0">
                <a:solidFill>
                  <a:srgbClr val="000099"/>
                </a:solidFill>
              </a:rPr>
              <a:t> :</a:t>
            </a:r>
          </a:p>
          <a:p>
            <a:r>
              <a:rPr lang="en-GB" sz="1600" dirty="0" err="1">
                <a:solidFill>
                  <a:srgbClr val="000099"/>
                </a:solidFill>
              </a:rPr>
              <a:t>Da</a:t>
            </a:r>
            <a:r>
              <a:rPr lang="en-GB" sz="1600" dirty="0">
                <a:solidFill>
                  <a:srgbClr val="000099"/>
                </a:solidFill>
              </a:rPr>
              <a:t> : Diameter impeller (agitator); </a:t>
            </a:r>
            <a:r>
              <a:rPr lang="en-GB" sz="1600" dirty="0" err="1">
                <a:solidFill>
                  <a:srgbClr val="000099"/>
                </a:solidFill>
              </a:rPr>
              <a:t>Dt</a:t>
            </a:r>
            <a:r>
              <a:rPr lang="en-GB" sz="1600" dirty="0">
                <a:solidFill>
                  <a:srgbClr val="000099"/>
                </a:solidFill>
              </a:rPr>
              <a:t> : diameter </a:t>
            </a:r>
            <a:r>
              <a:rPr lang="en-GB" sz="1600" dirty="0" err="1">
                <a:solidFill>
                  <a:srgbClr val="000099"/>
                </a:solidFill>
              </a:rPr>
              <a:t>tangki</a:t>
            </a:r>
            <a:r>
              <a:rPr lang="en-GB" sz="1600" dirty="0">
                <a:solidFill>
                  <a:srgbClr val="000099"/>
                </a:solidFill>
              </a:rPr>
              <a:t>; Db : Diameter baffle</a:t>
            </a:r>
          </a:p>
          <a:p>
            <a:r>
              <a:rPr lang="en-GB" sz="1600" dirty="0">
                <a:solidFill>
                  <a:srgbClr val="000099"/>
                </a:solidFill>
              </a:rPr>
              <a:t>HL : </a:t>
            </a:r>
            <a:r>
              <a:rPr lang="en-GB" sz="1600" dirty="0" err="1">
                <a:solidFill>
                  <a:srgbClr val="000099"/>
                </a:solidFill>
              </a:rPr>
              <a:t>Tinggi</a:t>
            </a:r>
            <a:r>
              <a:rPr lang="en-GB" sz="1600" dirty="0">
                <a:solidFill>
                  <a:srgbClr val="000099"/>
                </a:solidFill>
              </a:rPr>
              <a:t> </a:t>
            </a:r>
            <a:r>
              <a:rPr lang="en-GB" sz="1600" dirty="0" err="1">
                <a:solidFill>
                  <a:srgbClr val="000099"/>
                </a:solidFill>
              </a:rPr>
              <a:t>cairan</a:t>
            </a:r>
            <a:r>
              <a:rPr lang="en-GB" sz="1600" dirty="0">
                <a:solidFill>
                  <a:srgbClr val="000099"/>
                </a:solidFill>
              </a:rPr>
              <a:t> </a:t>
            </a:r>
            <a:r>
              <a:rPr lang="en-GB" sz="1600" dirty="0" err="1">
                <a:solidFill>
                  <a:srgbClr val="000099"/>
                </a:solidFill>
              </a:rPr>
              <a:t>dalam</a:t>
            </a:r>
            <a:r>
              <a:rPr lang="en-GB" sz="1600" dirty="0">
                <a:solidFill>
                  <a:srgbClr val="000099"/>
                </a:solidFill>
              </a:rPr>
              <a:t> </a:t>
            </a:r>
            <a:r>
              <a:rPr lang="en-GB" sz="1600" dirty="0" err="1">
                <a:solidFill>
                  <a:srgbClr val="000099"/>
                </a:solidFill>
              </a:rPr>
              <a:t>bioreaktor</a:t>
            </a:r>
            <a:r>
              <a:rPr lang="en-GB" sz="1600" dirty="0">
                <a:solidFill>
                  <a:srgbClr val="000099"/>
                </a:solidFill>
              </a:rPr>
              <a:t>; Ht : </a:t>
            </a:r>
            <a:r>
              <a:rPr lang="en-GB" sz="1600" dirty="0" err="1">
                <a:solidFill>
                  <a:srgbClr val="000099"/>
                </a:solidFill>
              </a:rPr>
              <a:t>Tinggi</a:t>
            </a:r>
            <a:r>
              <a:rPr lang="en-GB" sz="1600" dirty="0">
                <a:solidFill>
                  <a:srgbClr val="000099"/>
                </a:solidFill>
              </a:rPr>
              <a:t> </a:t>
            </a:r>
            <a:r>
              <a:rPr lang="en-GB" sz="1600" dirty="0" err="1">
                <a:solidFill>
                  <a:srgbClr val="000099"/>
                </a:solidFill>
              </a:rPr>
              <a:t>bioreaktor</a:t>
            </a:r>
            <a:r>
              <a:rPr lang="en-GB" sz="1600" dirty="0">
                <a:solidFill>
                  <a:srgbClr val="000099"/>
                </a:solidFill>
              </a:rPr>
              <a:t> </a:t>
            </a:r>
            <a:r>
              <a:rPr lang="it-IT" sz="1600" dirty="0">
                <a:solidFill>
                  <a:srgbClr val="000099"/>
                </a:solidFill>
              </a:rPr>
              <a:t>L : Lebar bilah Impeller;  </a:t>
            </a:r>
          </a:p>
          <a:p>
            <a:r>
              <a:rPr lang="it-IT" sz="1600" dirty="0">
                <a:solidFill>
                  <a:srgbClr val="000099"/>
                </a:solidFill>
              </a:rPr>
              <a:t>W : Tinggi bilah Impeller E : Jarak antara pertengahan bilah impeller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6200" y="0"/>
            <a:ext cx="716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Secara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mekanis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bioreaktor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dilengkapi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dengan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sparger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turbin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Rushton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, 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mempunyai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dimensi</a:t>
            </a: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</a:t>
            </a:r>
            <a:endParaRPr lang="en-US" sz="2000" b="1" dirty="0">
              <a:solidFill>
                <a:schemeClr val="bg1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12509" name="Group 221"/>
          <p:cNvGraphicFramePr>
            <a:graphicFrameLocks noGrp="1"/>
          </p:cNvGraphicFramePr>
          <p:nvPr/>
        </p:nvGraphicFramePr>
        <p:xfrm>
          <a:off x="153987" y="1219200"/>
          <a:ext cx="8609012" cy="4742356"/>
        </p:xfrm>
        <a:graphic>
          <a:graphicData uri="http://schemas.openxmlformats.org/drawingml/2006/table">
            <a:tbl>
              <a:tblPr/>
              <a:tblGrid>
                <a:gridCol w="3136217"/>
                <a:gridCol w="1257222"/>
                <a:gridCol w="1333234"/>
                <a:gridCol w="2882339"/>
              </a:tblGrid>
              <a:tr h="34789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Nisbah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(Ratio)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Nilai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Catatan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4270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Tinggi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cairan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dalam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bioreaktor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thd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tinggi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bioreaktor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H</a:t>
                      </a:r>
                      <a:r>
                        <a:rPr kumimoji="0" lang="en-GB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/H</a:t>
                      </a:r>
                      <a:r>
                        <a:rPr kumimoji="0" lang="en-GB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~0.7-0.8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Tergantung dari banyaknya busa yang diproduksi selama kultivasi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844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tinggi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bioreaktor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thd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diameter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tangki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H</a:t>
                      </a:r>
                      <a:r>
                        <a:rPr kumimoji="0" lang="en-GB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/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</a:t>
                      </a:r>
                      <a:r>
                        <a:rPr kumimoji="0" lang="en-GB" sz="16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~1 - 2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Reaktor Eropa cenderung lbh tinggi dr pd  disain USA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8633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Diameter impeller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thd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diameter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tangki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</a:t>
                      </a:r>
                      <a:r>
                        <a:rPr kumimoji="0" lang="en-GB" sz="16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a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/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</a:t>
                      </a:r>
                      <a:r>
                        <a:rPr kumimoji="0" lang="en-GB" sz="16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1/3 - 1/2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Rushton Turbine reactors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biasanya 1/3 dr diameter tangki.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Axial flow impeller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lebih besar.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Diameter baffle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thd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diameter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tangki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D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/D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~0.0.08 - 0.1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Tinggi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bilah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Impeller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thd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diameter impeller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W/D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a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0.2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Lebar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bilah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Impeller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thd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 diameter impeller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L/D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a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0.25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844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Jarak antara pertengahan bilah impeller dgn tinggi bilah  impeller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E/W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2506" name="Rectangle 218"/>
          <p:cNvSpPr>
            <a:spLocks noChangeArrowheads="1"/>
          </p:cNvSpPr>
          <p:nvPr/>
        </p:nvSpPr>
        <p:spPr bwMode="auto">
          <a:xfrm>
            <a:off x="76200" y="60960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err="1">
                <a:latin typeface="Comic Sans MS" pitchFamily="66" charset="0"/>
              </a:rPr>
              <a:t>Perbandingan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antara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tinggi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dengan</a:t>
            </a:r>
            <a:r>
              <a:rPr lang="en-GB" dirty="0">
                <a:latin typeface="Comic Sans MS" pitchFamily="66" charset="0"/>
              </a:rPr>
              <a:t> diameter </a:t>
            </a:r>
            <a:r>
              <a:rPr lang="en-GB" dirty="0" err="1">
                <a:latin typeface="Comic Sans MS" pitchFamily="66" charset="0"/>
              </a:rPr>
              <a:t>bioreaktor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disebut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sebagai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b="1" dirty="0">
                <a:latin typeface="Comic Sans MS" pitchFamily="66" charset="0"/>
              </a:rPr>
              <a:t>"</a:t>
            </a:r>
            <a:r>
              <a:rPr lang="en-GB" b="1" u="sng" dirty="0">
                <a:latin typeface="Comic Sans MS" pitchFamily="66" charset="0"/>
              </a:rPr>
              <a:t>aspect ratio</a:t>
            </a:r>
            <a:r>
              <a:rPr lang="en-GB" b="1" dirty="0">
                <a:latin typeface="Comic Sans MS" pitchFamily="66" charset="0"/>
              </a:rPr>
              <a:t>".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066800"/>
            <a:ext cx="8153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01638" indent="-401638" eaLnBrk="0" hangingPunct="0">
              <a:buClr>
                <a:schemeClr val="tx1"/>
              </a:buClr>
              <a:buFont typeface="Wingdings" pitchFamily="2" charset="2"/>
              <a:buChar char="Ä"/>
            </a:pPr>
            <a:r>
              <a:rPr lang="en-GB" sz="2000" dirty="0" err="1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Suatu</a:t>
            </a:r>
            <a:r>
              <a:rPr lang="en-GB" sz="2000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bioreaktor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terbagi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menjadi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  volume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kerja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(working volume)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volume </a:t>
            </a:r>
            <a:r>
              <a:rPr lang="en-GB" sz="2000" i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head-space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. </a:t>
            </a:r>
          </a:p>
          <a:p>
            <a:pPr marL="401638" indent="-401638" eaLnBrk="0" hangingPunct="0">
              <a:buClr>
                <a:schemeClr val="tx1"/>
              </a:buClr>
              <a:buFont typeface="Wingdings" pitchFamily="2" charset="2"/>
              <a:buChar char="Ä"/>
            </a:pP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Volume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kerja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fraksi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volume total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dipakai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media,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mikroba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gelembung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gas 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volume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yg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tersisa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= “head-space”.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/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3314" name="Picture 2" descr="http://www.np.edu.sg/~dept-bio/biochemical_engineering/lectures/bioreact1/headspace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438400" y="2514600"/>
            <a:ext cx="3582987" cy="2540000"/>
          </a:xfrm>
          <a:prstGeom prst="rect">
            <a:avLst/>
          </a:prstGeom>
          <a:noFill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04800" y="5257800"/>
            <a:ext cx="84597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90513" indent="-290513">
              <a:buClr>
                <a:schemeClr val="tx1"/>
              </a:buClr>
              <a:buFont typeface="Wingdings" pitchFamily="2" charset="2"/>
              <a:buChar char="Ä"/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Umumnya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volume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kerja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 70-80 % volume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bioreaktor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tergantung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busa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terbentuk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290513" indent="-290513" eaLnBrk="0" hangingPunct="0">
              <a:buClr>
                <a:schemeClr val="tx1"/>
              </a:buClr>
              <a:buFont typeface="Wingdings" pitchFamily="2" charset="2"/>
              <a:buChar char="Ä"/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Bila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banyak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busa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yg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terbentuk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maka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dibutuhkan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headspace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lebih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besar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volume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kerja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lebih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kecil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228600"/>
            <a:ext cx="25715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1638" indent="-401638"/>
            <a:r>
              <a:rPr lang="en-GB" sz="2000" b="1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Volume </a:t>
            </a:r>
            <a:r>
              <a:rPr lang="en-GB" sz="2000" b="1" i="1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Headspace</a:t>
            </a:r>
            <a:r>
              <a:rPr lang="en-GB" sz="2000" b="1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lang="en-GB" sz="2000" dirty="0">
              <a:solidFill>
                <a:schemeClr val="bg1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57200" y="1524000"/>
            <a:ext cx="8305800" cy="419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Sistem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agitasi</a:t>
            </a:r>
            <a:r>
              <a:rPr lang="en-GB" sz="2400" b="1" dirty="0">
                <a:latin typeface="Comic Sans MS" pitchFamily="66" charset="0"/>
              </a:rPr>
              <a:t> 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Sistem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pemasokan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oksigen</a:t>
            </a:r>
            <a:r>
              <a:rPr lang="en-GB" sz="2400" b="1" dirty="0">
                <a:latin typeface="Comic Sans MS" pitchFamily="66" charset="0"/>
              </a:rPr>
              <a:t>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Sistem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Pengendalian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Busa</a:t>
            </a:r>
            <a:r>
              <a:rPr lang="en-GB" sz="2400" b="1" dirty="0">
                <a:latin typeface="Comic Sans MS" pitchFamily="66" charset="0"/>
              </a:rPr>
              <a:t>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Sistem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Pengendalian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Suhu</a:t>
            </a:r>
            <a:r>
              <a:rPr lang="en-GB" sz="2400" b="1" dirty="0">
                <a:latin typeface="Comic Sans MS" pitchFamily="66" charset="0"/>
              </a:rPr>
              <a:t>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Sistem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Pengendalian</a:t>
            </a:r>
            <a:r>
              <a:rPr lang="en-GB" sz="2400" b="1" dirty="0">
                <a:latin typeface="Comic Sans MS" pitchFamily="66" charset="0"/>
              </a:rPr>
              <a:t> pH 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Lubang</a:t>
            </a:r>
            <a:r>
              <a:rPr lang="en-GB" sz="2400" b="1" dirty="0">
                <a:latin typeface="Comic Sans MS" pitchFamily="66" charset="0"/>
              </a:rPr>
              <a:t> (port) </a:t>
            </a:r>
            <a:r>
              <a:rPr lang="en-GB" sz="2400" b="1" dirty="0" err="1">
                <a:latin typeface="Comic Sans MS" pitchFamily="66" charset="0"/>
              </a:rPr>
              <a:t>pengambilan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sampel</a:t>
            </a:r>
            <a:r>
              <a:rPr lang="en-GB" sz="2400" b="1" dirty="0">
                <a:latin typeface="Comic Sans MS" pitchFamily="66" charset="0"/>
              </a:rPr>
              <a:t> 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en-GB" sz="2400" b="1" dirty="0" err="1">
                <a:latin typeface="Comic Sans MS" pitchFamily="66" charset="0"/>
              </a:rPr>
              <a:t>Sistem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Pembersihan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dan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Sterilisasi</a:t>
            </a:r>
            <a:r>
              <a:rPr lang="en-GB" sz="2400" b="1" dirty="0">
                <a:latin typeface="Comic Sans MS" pitchFamily="66" charset="0"/>
              </a:rPr>
              <a:t> </a:t>
            </a:r>
          </a:p>
          <a:p>
            <a:pPr marL="579438" indent="-579438" algn="just">
              <a:spcBef>
                <a:spcPct val="30000"/>
              </a:spcBef>
              <a:buFont typeface="Webdings" pitchFamily="18" charset="2"/>
              <a:buChar char="ÿ"/>
            </a:pPr>
            <a:r>
              <a:rPr lang="sv-SE" sz="2400" b="1" dirty="0">
                <a:latin typeface="Comic Sans MS" pitchFamily="66" charset="0"/>
              </a:rPr>
              <a:t>Saluran untuk mengumpulkan dan mengeluarkan isi bioreaktor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6858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v-SE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Perlengkapan Dasar Bioreaktor Tangki Teraduk 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04800" y="1295400"/>
            <a:ext cx="8382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01638" indent="-401638" algn="just"/>
            <a:r>
              <a:rPr lang="pt-BR" sz="2200" b="1" dirty="0">
                <a:latin typeface="Comic Sans MS" pitchFamily="66" charset="0"/>
              </a:rPr>
              <a:t>Fungsi sistem agitasi :</a:t>
            </a:r>
            <a:r>
              <a:rPr lang="pt-BR" sz="2200" dirty="0">
                <a:latin typeface="Comic Sans MS" pitchFamily="66" charset="0"/>
              </a:rPr>
              <a:t>  </a:t>
            </a:r>
            <a:endParaRPr lang="en-GB" sz="2200" dirty="0">
              <a:latin typeface="Comic Sans MS" pitchFamily="66" charset="0"/>
            </a:endParaRPr>
          </a:p>
          <a:p>
            <a:pPr marL="401638" indent="-401638" algn="just">
              <a:buFont typeface="Wingdings" pitchFamily="2" charset="2"/>
              <a:buChar char="Ä"/>
            </a:pPr>
            <a:r>
              <a:rPr lang="en-GB" sz="2200" dirty="0">
                <a:latin typeface="Comic Sans MS" pitchFamily="66" charset="0"/>
              </a:rPr>
              <a:t>Agar </a:t>
            </a:r>
            <a:r>
              <a:rPr lang="en-GB" sz="2200" dirty="0" err="1">
                <a:latin typeface="Comic Sans MS" pitchFamily="66" charset="0"/>
              </a:rPr>
              <a:t>pencampuran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merata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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meningkatkan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laju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perpindahan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massa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menembus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film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pembatas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cairan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dan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gelembung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udara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 </a:t>
            </a:r>
          </a:p>
          <a:p>
            <a:pPr marL="401638" indent="-401638" algn="just">
              <a:buFont typeface="Wingdings" pitchFamily="2" charset="2"/>
              <a:buChar char="Ä"/>
            </a:pP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Memberikan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kondisi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"shear" yang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dibutuhkan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untuk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memecah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gelembung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udara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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luas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permukaan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pindah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massa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lebih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200" dirty="0" err="1">
                <a:latin typeface="Comic Sans MS" pitchFamily="66" charset="0"/>
                <a:sym typeface="Wingdings" pitchFamily="2" charset="2"/>
              </a:rPr>
              <a:t>besar</a:t>
            </a:r>
            <a:r>
              <a:rPr lang="en-GB" sz="2200" dirty="0">
                <a:latin typeface="Comic Sans MS" pitchFamily="66" charset="0"/>
                <a:sym typeface="Wingdings" pitchFamily="2" charset="2"/>
              </a:rPr>
              <a:t> </a:t>
            </a:r>
          </a:p>
          <a:p>
            <a:pPr marL="401638" indent="-401638" algn="just">
              <a:buFont typeface="Wingdings" pitchFamily="2" charset="2"/>
              <a:buChar char="Ä"/>
            </a:pPr>
            <a:r>
              <a:rPr lang="it-IT" sz="2200" dirty="0">
                <a:latin typeface="Comic Sans MS" pitchFamily="66" charset="0"/>
                <a:sym typeface="Wingdings" pitchFamily="2" charset="2"/>
              </a:rPr>
              <a:t>Sistem agitasi terdiri dari : agitator dan baffle. </a:t>
            </a:r>
          </a:p>
        </p:txBody>
      </p:sp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28575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Agitasi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81000" y="4114800"/>
            <a:ext cx="8458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it-IT" sz="2200" dirty="0">
                <a:latin typeface="Comic Sans MS" pitchFamily="66" charset="0"/>
              </a:rPr>
              <a:t>Baffle digunakan untuk memecah aliran cairan dalam rangka meningkatkan turbulensi dan efisiensi pencampuran.</a:t>
            </a:r>
          </a:p>
          <a:p>
            <a:pPr algn="just"/>
            <a:r>
              <a:rPr lang="it-IT" sz="2200" dirty="0">
                <a:latin typeface="Comic Sans MS" pitchFamily="66" charset="0"/>
              </a:rPr>
              <a:t>  </a:t>
            </a:r>
            <a:endParaRPr lang="en-GB" sz="800" dirty="0">
              <a:latin typeface="Comic Sans MS" pitchFamily="66" charset="0"/>
            </a:endParaRPr>
          </a:p>
          <a:p>
            <a:pPr algn="just"/>
            <a:r>
              <a:rPr lang="it-IT" sz="2200" dirty="0">
                <a:latin typeface="Comic Sans MS" pitchFamily="66" charset="0"/>
              </a:rPr>
              <a:t>Jumlah impeller tergantung dari tinggi cairan dalam bioreaktor</a:t>
            </a:r>
            <a:endParaRPr lang="en-GB" sz="22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è"/>
            </a:pPr>
            <a:r>
              <a:rPr lang="it-IT" sz="2200" dirty="0">
                <a:latin typeface="Comic Sans MS" pitchFamily="66" charset="0"/>
              </a:rPr>
              <a:t>Tiap impeller terdiri dari </a:t>
            </a:r>
            <a:r>
              <a:rPr lang="it-IT" sz="2200" dirty="0">
                <a:latin typeface="Comic Sans MS" pitchFamily="66" charset="0"/>
                <a:sym typeface="Wingdings" pitchFamily="2" charset="2"/>
              </a:rPr>
              <a:t> 2 -  6 bilah (blade). </a:t>
            </a:r>
          </a:p>
          <a:p>
            <a:pPr algn="just">
              <a:buFont typeface="Wingdings" pitchFamily="2" charset="2"/>
              <a:buChar char="è"/>
            </a:pPr>
            <a:endParaRPr lang="en-GB" sz="800" dirty="0">
              <a:latin typeface="Comic Sans MS" pitchFamily="66" charset="0"/>
              <a:sym typeface="Wingdings" pitchFamily="2" charset="2"/>
            </a:endParaRPr>
          </a:p>
          <a:p>
            <a:pPr algn="just"/>
            <a:r>
              <a:rPr lang="it-IT" sz="2200" dirty="0">
                <a:latin typeface="Comic Sans MS" pitchFamily="66" charset="0"/>
                <a:sym typeface="Wingdings" pitchFamily="2" charset="2"/>
              </a:rPr>
              <a:t>Kebanyakan kultivasi mikroba menggunakan </a:t>
            </a:r>
            <a:r>
              <a:rPr lang="it-IT" sz="2200" dirty="0">
                <a:latin typeface="Comic Sans MS" pitchFamily="66" charset="0"/>
                <a:sym typeface="Wingdings" pitchFamily="2" charset="2"/>
                <a:hlinkClick r:id="rId2"/>
              </a:rPr>
              <a:t>Rushton turbine impeller</a:t>
            </a:r>
            <a:r>
              <a:rPr lang="it-IT" sz="2200" dirty="0">
                <a:latin typeface="Comic Sans MS" pitchFamily="66" charset="0"/>
                <a:sym typeface="Wingdings" pitchFamily="2" charset="2"/>
              </a:rPr>
              <a:t>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1066800"/>
            <a:ext cx="8686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71475" indent="-371475" eaLnBrk="0" hangingPunct="0">
              <a:tabLst>
                <a:tab pos="457200" algn="l"/>
              </a:tabLst>
            </a:pPr>
            <a:r>
              <a:rPr lang="sv-SE" sz="24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Terdiri dari : </a:t>
            </a:r>
            <a:endParaRPr lang="en-GB" sz="2400" b="1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371475" indent="-371475" eaLnBrk="0" hangingPunct="0">
              <a:buFont typeface="Wingdings" pitchFamily="2" charset="2"/>
              <a:buChar char="Ä"/>
              <a:tabLst>
                <a:tab pos="457200" algn="l"/>
              </a:tabLst>
            </a:pPr>
            <a:r>
              <a:rPr lang="pt-BR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Kompressor yang menekan udara masuk ke dalam bioreaktor      </a:t>
            </a:r>
            <a:endParaRPr lang="en-GB" sz="24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371475" indent="-371475" eaLnBrk="0" hangingPunct="0">
              <a:buFont typeface="Wingdings" pitchFamily="2" charset="2"/>
              <a:buChar char="Ä"/>
              <a:tabLst>
                <a:tab pos="457200" algn="l"/>
              </a:tabLst>
            </a:pPr>
            <a:r>
              <a:rPr lang="pt-BR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Sistem sterilisasi udara masuk (inlet) </a:t>
            </a:r>
            <a:endParaRPr lang="en-US" sz="24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371475" indent="-371475" eaLnBrk="0" hangingPunct="0">
              <a:buFont typeface="Wingdings" pitchFamily="2" charset="2"/>
              <a:buChar char="Ä"/>
              <a:tabLst>
                <a:tab pos="457200" algn="l"/>
              </a:tabLst>
            </a:pPr>
            <a:r>
              <a:rPr lang="en-GB" sz="24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Sparger</a:t>
            </a:r>
            <a:r>
              <a:rPr lang="en-GB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udara</a:t>
            </a:r>
            <a:r>
              <a:rPr lang="en-GB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371475" indent="-371475" eaLnBrk="0" hangingPunct="0">
              <a:buFont typeface="Wingdings" pitchFamily="2" charset="2"/>
              <a:buChar char="Ä"/>
              <a:tabLst>
                <a:tab pos="457200" algn="l"/>
              </a:tabLst>
            </a:pPr>
            <a:r>
              <a:rPr lang="en-GB" sz="24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Sistem</a:t>
            </a:r>
            <a:r>
              <a:rPr lang="en-GB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sterilisasi</a:t>
            </a:r>
            <a:r>
              <a:rPr lang="en-GB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udara</a:t>
            </a:r>
            <a:r>
              <a:rPr lang="en-GB" sz="24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keluar</a:t>
            </a:r>
            <a:endParaRPr lang="en-US" sz="24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6386" name="Picture 2" descr="http://www.np.edu.sg/~dept-bio/biochemical_engineering/lectures/bioreact1/oxygendeliv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057400" y="3354388"/>
            <a:ext cx="4583113" cy="3275012"/>
          </a:xfrm>
          <a:prstGeom prst="rect">
            <a:avLst/>
          </a:prstGeom>
          <a:noFill/>
        </p:spPr>
      </p:pic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3890963" cy="53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Pemasokan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Oksigen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: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04800" y="1219200"/>
            <a:ext cx="7696200" cy="164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34963" indent="-334963" algn="just">
              <a:lnSpc>
                <a:spcPct val="120000"/>
              </a:lnSpc>
              <a:spcBef>
                <a:spcPct val="25000"/>
              </a:spcBef>
              <a:buFont typeface="Wingdings" pitchFamily="2" charset="2"/>
              <a:buChar char="F"/>
            </a:pPr>
            <a:r>
              <a:rPr lang="en-GB" sz="2000" dirty="0" err="1">
                <a:latin typeface="Comic Sans MS" pitchFamily="66" charset="0"/>
              </a:rPr>
              <a:t>Sterilisasi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udara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mauk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>
                <a:latin typeface="Comic Sans MS" pitchFamily="66" charset="0"/>
                <a:sym typeface="Wingdings" pitchFamily="2" charset="2"/>
              </a:rPr>
              <a:t>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mencegah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kontaminasi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mikroba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dari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udara</a:t>
            </a:r>
            <a:r>
              <a:rPr lang="en-GB" sz="2000" dirty="0">
                <a:latin typeface="Comic Sans MS" pitchFamily="66" charset="0"/>
              </a:rPr>
              <a:t> yang </a:t>
            </a:r>
            <a:r>
              <a:rPr lang="en-GB" sz="2000" dirty="0" err="1">
                <a:latin typeface="Comic Sans MS" pitchFamily="66" charset="0"/>
              </a:rPr>
              <a:t>masuk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ke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dalam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bioreaktor</a:t>
            </a:r>
            <a:endParaRPr lang="en-GB" sz="2000" dirty="0">
              <a:latin typeface="Comic Sans MS" pitchFamily="66" charset="0"/>
              <a:sym typeface="Wingdings" pitchFamily="2" charset="2"/>
            </a:endParaRPr>
          </a:p>
          <a:p>
            <a:pPr marL="334963" indent="-334963" algn="just">
              <a:lnSpc>
                <a:spcPct val="120000"/>
              </a:lnSpc>
              <a:spcBef>
                <a:spcPct val="25000"/>
              </a:spcBef>
              <a:buFont typeface="Wingdings" pitchFamily="2" charset="2"/>
              <a:buChar char="F"/>
            </a:pPr>
            <a:r>
              <a:rPr lang="pt-BR" sz="2000" dirty="0">
                <a:latin typeface="Comic Sans MS" pitchFamily="66" charset="0"/>
                <a:sym typeface="Wingdings" pitchFamily="2" charset="2"/>
              </a:rPr>
              <a:t>Sterilisasi pada udara keluar </a:t>
            </a:r>
            <a:r>
              <a:rPr lang="pt-BR" sz="2000" dirty="0">
                <a:latin typeface="Comic Sans MS" pitchFamily="66" charset="0"/>
              </a:rPr>
              <a:t> mencegah kontaminasi udara terhadap mikroba dari dalam bioreaktor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81000" y="3048000"/>
            <a:ext cx="80772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34963" indent="-334963" algn="just">
              <a:lnSpc>
                <a:spcPct val="120000"/>
              </a:lnSpc>
              <a:spcBef>
                <a:spcPct val="25000"/>
              </a:spcBef>
              <a:tabLst>
                <a:tab pos="228600" algn="l"/>
              </a:tabLst>
            </a:pPr>
            <a:r>
              <a:rPr lang="en-GB" sz="2400" b="1" dirty="0" err="1">
                <a:latin typeface="Comic Sans MS" pitchFamily="66" charset="0"/>
              </a:rPr>
              <a:t>Metode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umum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untuk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sterilisasi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 err="1">
                <a:latin typeface="Comic Sans MS" pitchFamily="66" charset="0"/>
              </a:rPr>
              <a:t>adalah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u="sng" dirty="0" err="1">
                <a:latin typeface="Comic Sans MS" pitchFamily="66" charset="0"/>
              </a:rPr>
              <a:t>filtrasi</a:t>
            </a:r>
            <a:r>
              <a:rPr lang="en-GB" sz="2400" b="1" dirty="0">
                <a:latin typeface="Comic Sans MS" pitchFamily="66" charset="0"/>
              </a:rPr>
              <a:t> : </a:t>
            </a:r>
          </a:p>
          <a:p>
            <a:pPr marL="334963" indent="-334963">
              <a:lnSpc>
                <a:spcPct val="120000"/>
              </a:lnSpc>
              <a:spcBef>
                <a:spcPct val="25000"/>
              </a:spcBef>
              <a:buFont typeface="Wingdings" pitchFamily="2" charset="2"/>
              <a:buChar char="F"/>
              <a:tabLst>
                <a:tab pos="228600" algn="l"/>
              </a:tabLst>
            </a:pPr>
            <a:r>
              <a:rPr lang="en-GB" sz="2000" dirty="0" err="1">
                <a:latin typeface="Comic Sans MS" pitchFamily="66" charset="0"/>
              </a:rPr>
              <a:t>Bioreaktor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kecil</a:t>
            </a:r>
            <a:r>
              <a:rPr lang="en-GB" sz="2000" dirty="0">
                <a:latin typeface="Comic Sans MS" pitchFamily="66" charset="0"/>
              </a:rPr>
              <a:t> (volume </a:t>
            </a:r>
            <a:r>
              <a:rPr lang="en-GB" sz="2000" dirty="0" err="1">
                <a:latin typeface="Comic Sans MS" pitchFamily="66" charset="0"/>
              </a:rPr>
              <a:t>kurang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dari</a:t>
            </a:r>
            <a:r>
              <a:rPr lang="en-GB" sz="2000" dirty="0">
                <a:latin typeface="Comic Sans MS" pitchFamily="66" charset="0"/>
              </a:rPr>
              <a:t> 5 L) </a:t>
            </a:r>
            <a:r>
              <a:rPr lang="en-GB" sz="2000" dirty="0" err="1">
                <a:latin typeface="Comic Sans MS" pitchFamily="66" charset="0"/>
              </a:rPr>
              <a:t>menggunakan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u="sng" dirty="0" err="1">
                <a:latin typeface="Comic Sans MS" pitchFamily="66" charset="0"/>
              </a:rPr>
              <a:t>membran</a:t>
            </a:r>
            <a:r>
              <a:rPr lang="en-GB" sz="2000" u="sng" dirty="0">
                <a:latin typeface="Comic Sans MS" pitchFamily="66" charset="0"/>
              </a:rPr>
              <a:t> Teflon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berbentuk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cakram</a:t>
            </a:r>
            <a:r>
              <a:rPr lang="en-GB" sz="2000" dirty="0">
                <a:latin typeface="Comic Sans MS" pitchFamily="66" charset="0"/>
              </a:rPr>
              <a:t> (disk). </a:t>
            </a:r>
          </a:p>
          <a:p>
            <a:pPr marL="334963" indent="-334963">
              <a:lnSpc>
                <a:spcPct val="120000"/>
              </a:lnSpc>
              <a:spcBef>
                <a:spcPct val="25000"/>
              </a:spcBef>
              <a:buFont typeface="Wingdings" pitchFamily="2" charset="2"/>
              <a:buChar char="F"/>
              <a:tabLst>
                <a:tab pos="228600" algn="l"/>
              </a:tabLst>
            </a:pPr>
            <a:r>
              <a:rPr lang="en-GB" sz="2000" dirty="0" err="1">
                <a:latin typeface="Comic Sans MS" pitchFamily="66" charset="0"/>
              </a:rPr>
              <a:t>Bioreaktor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laboratorium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skala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besar</a:t>
            </a:r>
            <a:r>
              <a:rPr lang="en-GB" sz="2000" dirty="0">
                <a:latin typeface="Comic Sans MS" pitchFamily="66" charset="0"/>
              </a:rPr>
              <a:t> (</a:t>
            </a:r>
            <a:r>
              <a:rPr lang="en-GB" sz="2000" dirty="0" err="1">
                <a:latin typeface="Comic Sans MS" pitchFamily="66" charset="0"/>
              </a:rPr>
              <a:t>sampai</a:t>
            </a:r>
            <a:r>
              <a:rPr lang="en-GB" sz="2000" dirty="0">
                <a:latin typeface="Comic Sans MS" pitchFamily="66" charset="0"/>
              </a:rPr>
              <a:t> 1000 L), </a:t>
            </a:r>
            <a:r>
              <a:rPr lang="en-GB" sz="2000" dirty="0" err="1">
                <a:latin typeface="Comic Sans MS" pitchFamily="66" charset="0"/>
              </a:rPr>
              <a:t>digunakan</a:t>
            </a:r>
            <a:r>
              <a:rPr lang="en-GB" sz="2000" dirty="0">
                <a:latin typeface="Comic Sans MS" pitchFamily="66" charset="0"/>
              </a:rPr>
              <a:t> "</a:t>
            </a:r>
            <a:r>
              <a:rPr lang="en-GB" sz="2000" u="sng" dirty="0">
                <a:latin typeface="Comic Sans MS" pitchFamily="66" charset="0"/>
              </a:rPr>
              <a:t>pleated membrane filter</a:t>
            </a:r>
            <a:r>
              <a:rPr lang="en-GB" sz="2000" dirty="0">
                <a:latin typeface="Comic Sans MS" pitchFamily="66" charset="0"/>
              </a:rPr>
              <a:t>" yang </a:t>
            </a:r>
            <a:r>
              <a:rPr lang="en-GB" sz="2000" dirty="0" err="1">
                <a:latin typeface="Comic Sans MS" pitchFamily="66" charset="0"/>
              </a:rPr>
              <a:t>dilekatkan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pada</a:t>
            </a:r>
            <a:r>
              <a:rPr lang="en-GB" sz="2000" dirty="0">
                <a:latin typeface="Comic Sans MS" pitchFamily="66" charset="0"/>
              </a:rPr>
              <a:t> “polypropylene cartridges” </a:t>
            </a:r>
            <a:r>
              <a:rPr lang="en-GB" sz="2000" dirty="0">
                <a:latin typeface="Comic Sans MS" pitchFamily="66" charset="0"/>
                <a:sym typeface="Wingdings" pitchFamily="2" charset="2"/>
              </a:rPr>
              <a:t>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luas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permukaan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untuk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filtrasi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udara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lebih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besar</a:t>
            </a:r>
            <a:r>
              <a:rPr lang="en-GB" sz="2000" dirty="0">
                <a:latin typeface="Comic Sans MS" pitchFamily="66" charset="0"/>
              </a:rPr>
              <a:t>, </a:t>
            </a:r>
            <a:r>
              <a:rPr lang="en-GB" sz="2000" dirty="0" err="1">
                <a:latin typeface="Comic Sans MS" pitchFamily="66" charset="0"/>
              </a:rPr>
              <a:t>sehingga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menurunkan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tekanan</a:t>
            </a:r>
            <a:r>
              <a:rPr lang="en-GB" sz="2000" dirty="0">
                <a:latin typeface="Comic Sans MS" pitchFamily="66" charset="0"/>
              </a:rPr>
              <a:t> yang </a:t>
            </a:r>
            <a:r>
              <a:rPr lang="en-GB" sz="2000" dirty="0" err="1">
                <a:latin typeface="Comic Sans MS" pitchFamily="66" charset="0"/>
              </a:rPr>
              <a:t>dibutuhkan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untuk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melewatkan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udara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latin typeface="Comic Sans MS" pitchFamily="66" charset="0"/>
              </a:rPr>
              <a:t>melalui</a:t>
            </a:r>
            <a:r>
              <a:rPr lang="en-GB" sz="2000" dirty="0">
                <a:latin typeface="Comic Sans MS" pitchFamily="66" charset="0"/>
              </a:rPr>
              <a:t> filter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381000" y="76200"/>
            <a:ext cx="3733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Sterilisasi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Udara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85800" y="1981200"/>
            <a:ext cx="7940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 err="1" smtClean="0">
                <a:latin typeface="Comic Sans MS" pitchFamily="66" charset="0"/>
              </a:rPr>
              <a:t>Komponen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penting</a:t>
            </a:r>
            <a:r>
              <a:rPr lang="en-US" sz="2400" b="1" dirty="0" smtClean="0">
                <a:latin typeface="Comic Sans MS" pitchFamily="66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Biokatalis</a:t>
            </a:r>
            <a:r>
              <a:rPr lang="en-US" sz="2400" b="1" dirty="0" smtClean="0">
                <a:latin typeface="Comic Sans MS" pitchFamily="66" charset="0"/>
              </a:rPr>
              <a:t> (</a:t>
            </a:r>
            <a:r>
              <a:rPr lang="en-US" sz="2400" b="1" dirty="0" err="1" smtClean="0">
                <a:latin typeface="Comic Sans MS" pitchFamily="66" charset="0"/>
              </a:rPr>
              <a:t>enzim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atau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sel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hayati</a:t>
            </a:r>
            <a:r>
              <a:rPr lang="en-US" sz="2400" b="1" dirty="0" smtClean="0">
                <a:latin typeface="Comic Sans MS" pitchFamily="66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Kondisi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lingkungan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38200" y="3581400"/>
            <a:ext cx="79406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 err="1" smtClean="0">
                <a:latin typeface="Comic Sans MS" pitchFamily="66" charset="0"/>
              </a:rPr>
              <a:t>Kebutuhan</a:t>
            </a:r>
            <a:r>
              <a:rPr lang="en-US" sz="2400" b="1" dirty="0" smtClean="0">
                <a:latin typeface="Comic Sans MS" pitchFamily="66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err="1" smtClean="0">
                <a:latin typeface="Comic Sans MS" pitchFamily="66" charset="0"/>
              </a:rPr>
              <a:t>Penyediaan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lingkungan</a:t>
            </a:r>
            <a:r>
              <a:rPr lang="en-US" sz="2400" b="1" dirty="0" smtClean="0">
                <a:latin typeface="Comic Sans MS" pitchFamily="66" charset="0"/>
              </a:rPr>
              <a:t> optimal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err="1" smtClean="0">
                <a:latin typeface="Comic Sans MS" pitchFamily="66" charset="0"/>
              </a:rPr>
              <a:t>Lingkungan</a:t>
            </a:r>
            <a:r>
              <a:rPr lang="en-US" sz="2400" b="1" dirty="0" smtClean="0">
                <a:latin typeface="Comic Sans MS" pitchFamily="66" charset="0"/>
              </a:rPr>
              <a:t> optimal </a:t>
            </a:r>
            <a:r>
              <a:rPr lang="en-US" sz="2400" b="1" dirty="0" err="1" smtClean="0">
                <a:latin typeface="Comic Sans MS" pitchFamily="66" charset="0"/>
              </a:rPr>
              <a:t>memerlukan</a:t>
            </a:r>
            <a:r>
              <a:rPr lang="en-US" sz="2400" b="1" dirty="0" smtClean="0">
                <a:latin typeface="Comic Sans MS" pitchFamily="66" charset="0"/>
              </a:rPr>
              <a:t> WAHANA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err="1" smtClean="0">
                <a:latin typeface="Comic Sans MS" pitchFamily="66" charset="0"/>
              </a:rPr>
              <a:t>Wahana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untuk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proses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biologis</a:t>
            </a:r>
            <a:r>
              <a:rPr lang="en-US" sz="2400" b="1" dirty="0" smtClean="0">
                <a:latin typeface="Comic Sans MS" pitchFamily="66" charset="0"/>
              </a:rPr>
              <a:t> = </a:t>
            </a:r>
            <a:r>
              <a:rPr lang="en-US" sz="2400" b="1" dirty="0" err="1" smtClean="0">
                <a:latin typeface="Comic Sans MS" pitchFamily="66" charset="0"/>
              </a:rPr>
              <a:t>bioreaktor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0"/>
            <a:ext cx="4331762" cy="769441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BIOREAKTOR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8600" y="0"/>
            <a:ext cx="701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Pada bioreaktor skala kecil , sistem pengeluaran udara dilengkapi dengan </a:t>
            </a:r>
            <a:r>
              <a:rPr lang="pt-BR" sz="2400" b="1" u="sng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condenser</a:t>
            </a:r>
            <a:r>
              <a:rPr lang="pt-BR" sz="2400" dirty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</a:t>
            </a:r>
            <a:endParaRPr lang="en-GB" sz="2400" dirty="0">
              <a:solidFill>
                <a:schemeClr val="bg1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8434" name="Picture 2" descr="http://www.np.edu.sg/~dept-bio/biochemical_engineering/lectures/bioreact1/photos/air_delivery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257800" y="1600200"/>
            <a:ext cx="3886200" cy="3278188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81000" y="1524000"/>
            <a:ext cx="4953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68313" indent="-468313">
              <a:buFont typeface="Wingdings" pitchFamily="2" charset="2"/>
              <a:buChar char=""/>
              <a:tabLst>
                <a:tab pos="228600" algn="l"/>
              </a:tabLst>
            </a:pPr>
            <a:r>
              <a:rPr lang="en-GB" sz="2200" dirty="0" err="1">
                <a:ea typeface="Times New Roman" pitchFamily="18" charset="0"/>
                <a:cs typeface="Arial" pitchFamily="34" charset="0"/>
              </a:rPr>
              <a:t>Condensor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merupakan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alat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penukar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panas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sederhana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yang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dilalui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oleh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 air </a:t>
            </a:r>
            <a:r>
              <a:rPr lang="en-GB" sz="2200" dirty="0" err="1">
                <a:ea typeface="Times New Roman" pitchFamily="18" charset="0"/>
                <a:cs typeface="Arial" pitchFamily="34" charset="0"/>
              </a:rPr>
              <a:t>dingin</a:t>
            </a:r>
            <a:r>
              <a:rPr lang="en-GB" sz="2200" dirty="0"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468313" indent="-468313" eaLnBrk="0" hangingPunct="0">
              <a:buFont typeface="Wingdings" pitchFamily="2" charset="2"/>
              <a:buChar char=""/>
              <a:tabLst>
                <a:tab pos="228600" algn="l"/>
              </a:tabLst>
            </a:pPr>
            <a:r>
              <a:rPr lang="pt-BR" sz="2200" dirty="0">
                <a:ea typeface="Times New Roman" pitchFamily="18" charset="0"/>
                <a:cs typeface="Arial" pitchFamily="34" charset="0"/>
              </a:rPr>
              <a:t>Bahan volatil dan uap air mengembun di bagian dalam permukaan condenser </a:t>
            </a:r>
            <a:r>
              <a:rPr lang="pt-BR" sz="2200" dirty="0"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pt-BR" sz="2200" dirty="0">
                <a:ea typeface="Times New Roman" pitchFamily="18" charset="0"/>
                <a:cs typeface="Arial" pitchFamily="34" charset="0"/>
              </a:rPr>
              <a:t> meminimumkan evaporasi air dan kehilangan bahan volatile. </a:t>
            </a:r>
            <a:endParaRPr lang="en-GB" sz="2200" dirty="0"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68313" indent="-468313" eaLnBrk="0" hangingPunct="0">
              <a:buFont typeface="Wingdings" pitchFamily="2" charset="2"/>
              <a:buChar char=""/>
              <a:tabLst>
                <a:tab pos="228600" algn="l"/>
              </a:tabLst>
            </a:pPr>
            <a:r>
              <a:rPr lang="pt-BR" sz="2200" dirty="0">
                <a:ea typeface="Times New Roman" pitchFamily="18" charset="0"/>
                <a:cs typeface="Arial" pitchFamily="34" charset="0"/>
                <a:sym typeface="Wingdings" pitchFamily="2" charset="2"/>
              </a:rPr>
              <a:t>Pengeringan udara juga mencegah penyumbatan filter udara keluar oleh air.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28600" y="1066800"/>
            <a:ext cx="838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pt-BR" sz="2400" b="1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Tekanan Positif </a:t>
            </a:r>
            <a:endParaRPr lang="en-GB" sz="2400" dirty="0"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buFont typeface="Wingdings" pitchFamily="2" charset="2"/>
              <a:buNone/>
              <a:tabLst>
                <a:tab pos="228600" algn="l"/>
              </a:tabLst>
            </a:pPr>
            <a:r>
              <a:rPr lang="pt-BR" sz="20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Selama sterilisasi, digunakan konsep mempertahankan tekanan positif </a:t>
            </a:r>
            <a:r>
              <a:rPr lang="pt-BR" sz="2000" dirty="0"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pt-BR" sz="20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selama sterilisasi, pendinginan dan pengisian dan proses kultivasi udara harus dipompa (aerasi) ke dalam bioreaktor untuk mencegah </a:t>
            </a:r>
            <a:r>
              <a:rPr lang="pt-BR" sz="2000" dirty="0"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kontaminan dari udara tidak akan tersedot ke dalam bioreaktor.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-4367213" y="1770063"/>
            <a:ext cx="9051926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-4367213" y="1770063"/>
            <a:ext cx="9051926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9493" name="Group 37"/>
          <p:cNvGraphicFramePr>
            <a:graphicFrameLocks noGrp="1"/>
          </p:cNvGraphicFramePr>
          <p:nvPr/>
        </p:nvGraphicFramePr>
        <p:xfrm>
          <a:off x="92075" y="2860799"/>
          <a:ext cx="9051925" cy="4020161"/>
        </p:xfrm>
        <a:graphic>
          <a:graphicData uri="http://schemas.openxmlformats.org/drawingml/2006/table">
            <a:tbl>
              <a:tblPr/>
              <a:tblGrid>
                <a:gridCol w="4479925"/>
                <a:gridCol w="4572000"/>
              </a:tblGrid>
              <a:tr h="3075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91007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       Without aeration, a vacuum forms as the reactor cools. 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ea typeface="Times New Roman" pitchFamily="18" charset="0"/>
                          <a:cs typeface="Arial" pitchFamily="34" charset="0"/>
                        </a:rPr>
                        <a:t>      With aeration, positive pressure is always maintained and contaminants are pushed away from the reactor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19479" name="Picture 23" descr="pos_press_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8194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Picture 24" descr="pos_press_y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819400"/>
            <a:ext cx="2362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1" name="WordArt 25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3200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Sterilisasi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Udara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" y="1235075"/>
            <a:ext cx="7924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Berfungsi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untuk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memecah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udara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masuk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menjadi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gelembung-gelembung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kecil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tipe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sering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digunakan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200" b="1" u="sng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sparger</a:t>
            </a:r>
            <a:r>
              <a:rPr lang="en-GB" sz="2200" b="1" u="sng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ring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(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terdiri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dari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tabung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berlubang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berlubang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kecil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,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mudah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dibersihkan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&amp;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tidak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mudah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tersumbat</a:t>
            </a:r>
            <a:r>
              <a:rPr lang="en-GB" sz="22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)</a:t>
            </a:r>
          </a:p>
        </p:txBody>
      </p:sp>
      <p:pic>
        <p:nvPicPr>
          <p:cNvPr id="20483" name="Picture 3" descr="http://www.np.edu.sg/~dept-bio/biochemical_engineering/lectures/bioreact1/spargrin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33400" y="2743200"/>
            <a:ext cx="2743200" cy="1477963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77975" y="31257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en-GB" sz="140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endParaRPr lang="en-GB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482" name="Picture 2" descr="http://www.np.edu.sg/~dept-bio/biochemical_engineering/lectures/bioreact1/sparimp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2286000" y="2952750"/>
            <a:ext cx="6629400" cy="3454400"/>
          </a:xfrm>
          <a:prstGeom prst="rect">
            <a:avLst/>
          </a:prstGeom>
          <a:noFill/>
        </p:spPr>
      </p:pic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1300163" cy="606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Sparger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143000"/>
            <a:ext cx="7942262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512763" indent="-512763"/>
            <a:r>
              <a:rPr lang="es-ES" sz="2400" b="1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Laju</a:t>
            </a:r>
            <a:r>
              <a:rPr lang="es-ES" sz="24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2400" b="1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Alir</a:t>
            </a:r>
            <a:r>
              <a:rPr lang="es-ES" sz="24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2400" b="1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Udara</a:t>
            </a:r>
            <a:r>
              <a:rPr lang="es-ES" sz="24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: </a:t>
            </a:r>
          </a:p>
          <a:p>
            <a:pPr marL="512763" indent="-512763"/>
            <a:endParaRPr lang="en-GB" sz="800" dirty="0"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512763" indent="-512763" eaLnBrk="0" hangingPunct="0"/>
            <a:r>
              <a:rPr lang="es-ES" sz="24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es-ES" sz="24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Dinyatakan</a:t>
            </a:r>
            <a:r>
              <a:rPr lang="en-GB" sz="24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dalam</a:t>
            </a:r>
            <a:r>
              <a:rPr lang="en-GB" sz="24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volume </a:t>
            </a:r>
            <a:r>
              <a:rPr lang="en-GB" sz="24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udara</a:t>
            </a:r>
            <a:r>
              <a:rPr lang="en-GB" sz="24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per volume media per </a:t>
            </a:r>
            <a:r>
              <a:rPr lang="en-GB" sz="2400" dirty="0" err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menit</a:t>
            </a:r>
            <a:endParaRPr lang="es-ES" sz="2400" b="1" dirty="0">
              <a:solidFill>
                <a:srgbClr val="000000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21508" name="Picture 4" descr="http://www.np.edu.sg/~dept-bio/biochemical_engineering/lectures/bioreact1/vvm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04800" y="5638800"/>
            <a:ext cx="6019800" cy="892175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143000" y="2363788"/>
            <a:ext cx="457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1507" name="Picture 3" descr="http://www.np.edu.sg/~dept-bio/biochemical_engineering/lectures/bioreact1/vvm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838200" y="2590800"/>
            <a:ext cx="3200400" cy="2998787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143000" y="2363788"/>
            <a:ext cx="457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1506" name="Picture 2" descr="http://www.np.edu.sg/~dept-bio/biochemical_engineering/lectures/bioreact1/vvm2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5486400" y="3733800"/>
            <a:ext cx="2895600" cy="94456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28600" y="1371600"/>
            <a:ext cx="8382000" cy="412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68313" indent="-468313">
              <a:spcBef>
                <a:spcPct val="35000"/>
              </a:spcBef>
              <a:buFont typeface="Wingdings" pitchFamily="2" charset="2"/>
              <a:buChar char="Ä"/>
            </a:pPr>
            <a:r>
              <a:rPr lang="sv-SE" sz="2400" dirty="0">
                <a:latin typeface="Comic Sans MS" pitchFamily="66" charset="0"/>
              </a:rPr>
              <a:t>Pada bioreaktor yang menggunakan sparger, diperlukan pengendali busa</a:t>
            </a:r>
            <a:r>
              <a:rPr lang="sv-SE" sz="2400" b="1" dirty="0">
                <a:latin typeface="Comic Sans MS" pitchFamily="66" charset="0"/>
              </a:rPr>
              <a:t> </a:t>
            </a:r>
            <a:endParaRPr lang="en-GB" sz="2400" dirty="0">
              <a:latin typeface="Comic Sans MS" pitchFamily="66" charset="0"/>
            </a:endParaRP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Ä"/>
            </a:pPr>
            <a:r>
              <a:rPr lang="sv-SE" sz="2400" dirty="0">
                <a:latin typeface="Comic Sans MS" pitchFamily="66" charset="0"/>
              </a:rPr>
              <a:t>Busa yangberlebihan akan menyebabkan penyumbatan pada filter  udara keluar dan terbentuk tekanan di dalam bioreaktor 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</a:t>
            </a:r>
            <a:r>
              <a:rPr lang="sv-SE" sz="2400" dirty="0">
                <a:latin typeface="Comic Sans MS" pitchFamily="66" charset="0"/>
              </a:rPr>
              <a:t>  </a:t>
            </a:r>
            <a:r>
              <a:rPr lang="sv-SE" sz="2400" dirty="0">
                <a:latin typeface="Comic Sans MS" pitchFamily="66" charset="0"/>
                <a:sym typeface="Wingdings" pitchFamily="2" charset="2"/>
              </a:rPr>
              <a:t>menyebabkan kehilangan media dankerusakan bioreaktor </a:t>
            </a:r>
            <a:endParaRPr lang="en-GB" sz="2400" dirty="0">
              <a:latin typeface="Comic Sans MS" pitchFamily="66" charset="0"/>
              <a:sym typeface="Wingdings" pitchFamily="2" charset="2"/>
            </a:endParaRP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Ä"/>
            </a:pP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Busa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dikendalikan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dengan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penambahan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senyawa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anti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busa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(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silikon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atau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minyak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nabati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)</a:t>
            </a: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Ä"/>
            </a:pP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Penambahan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senyawa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anti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busa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yang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berlebihan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dapat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memperkecil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laju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perpindahan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dirty="0" err="1">
                <a:latin typeface="Comic Sans MS" pitchFamily="66" charset="0"/>
                <a:sym typeface="Wingdings" pitchFamily="2" charset="2"/>
              </a:rPr>
              <a:t>oksigen</a:t>
            </a:r>
            <a:r>
              <a:rPr lang="en-GB" sz="2400" dirty="0">
                <a:latin typeface="Comic Sans MS" pitchFamily="66" charset="0"/>
                <a:sym typeface="Wingdings" pitchFamily="2" charset="2"/>
              </a:rPr>
              <a:t>.</a:t>
            </a:r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5029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Pengendalian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Busa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28600" y="1447800"/>
            <a:ext cx="8458200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68313" indent="-468313">
              <a:spcBef>
                <a:spcPct val="35000"/>
              </a:spcBef>
              <a:buFont typeface="Wingdings" pitchFamily="2" charset="2"/>
              <a:buChar char="F"/>
            </a:pPr>
            <a:r>
              <a:rPr lang="en-GB" sz="2000" dirty="0" smtClean="0">
                <a:latin typeface="Comic Sans MS" pitchFamily="66" charset="0"/>
              </a:rPr>
              <a:t>Media </a:t>
            </a:r>
            <a:r>
              <a:rPr lang="en-GB" sz="2000" dirty="0" err="1" smtClean="0">
                <a:latin typeface="Comic Sans MS" pitchFamily="66" charset="0"/>
              </a:rPr>
              <a:t>fermentasi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kaya</a:t>
            </a:r>
            <a:r>
              <a:rPr lang="en-GB" sz="2000" dirty="0" smtClean="0">
                <a:latin typeface="Comic Sans MS" pitchFamily="66" charset="0"/>
              </a:rPr>
              <a:t> protein (</a:t>
            </a:r>
            <a:r>
              <a:rPr lang="en-GB" sz="2000" dirty="0" err="1" smtClean="0">
                <a:latin typeface="Comic Sans MS" pitchFamily="66" charset="0"/>
              </a:rPr>
              <a:t>e.g</a:t>
            </a:r>
            <a:r>
              <a:rPr lang="en-GB" sz="2000" dirty="0" smtClean="0">
                <a:latin typeface="Comic Sans MS" pitchFamily="66" charset="0"/>
              </a:rPr>
              <a:t> whey powder </a:t>
            </a:r>
            <a:r>
              <a:rPr lang="en-GB" sz="2000" dirty="0" err="1" smtClean="0">
                <a:latin typeface="Comic Sans MS" pitchFamily="66" charset="0"/>
              </a:rPr>
              <a:t>dan</a:t>
            </a:r>
            <a:r>
              <a:rPr lang="en-GB" sz="2000" dirty="0" smtClean="0">
                <a:latin typeface="Comic Sans MS" pitchFamily="66" charset="0"/>
              </a:rPr>
              <a:t> corn steep liquor)</a:t>
            </a: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F"/>
            </a:pPr>
            <a:r>
              <a:rPr lang="en-GB" sz="2000" dirty="0" err="1" smtClean="0">
                <a:latin typeface="Comic Sans MS" pitchFamily="66" charset="0"/>
              </a:rPr>
              <a:t>Produk</a:t>
            </a:r>
            <a:r>
              <a:rPr lang="en-GB" sz="2000" dirty="0" smtClean="0">
                <a:latin typeface="Comic Sans MS" pitchFamily="66" charset="0"/>
              </a:rPr>
              <a:t> yang </a:t>
            </a:r>
            <a:r>
              <a:rPr lang="en-GB" sz="2000" dirty="0" err="1" smtClean="0">
                <a:latin typeface="Comic Sans MS" pitchFamily="66" charset="0"/>
              </a:rPr>
              <a:t>dihasilkan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selama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fermentasi</a:t>
            </a:r>
            <a:r>
              <a:rPr lang="en-GB" sz="2000" dirty="0" smtClean="0">
                <a:latin typeface="Comic Sans MS" pitchFamily="66" charset="0"/>
              </a:rPr>
              <a:t> (</a:t>
            </a:r>
            <a:r>
              <a:rPr lang="en-GB" sz="2000" dirty="0" err="1" smtClean="0">
                <a:latin typeface="Comic Sans MS" pitchFamily="66" charset="0"/>
              </a:rPr>
              <a:t>senyawa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mirip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deterjen</a:t>
            </a:r>
            <a:r>
              <a:rPr lang="en-GB" sz="2000" dirty="0" smtClean="0">
                <a:latin typeface="Comic Sans MS" pitchFamily="66" charset="0"/>
              </a:rPr>
              <a:t> : protein &amp; </a:t>
            </a:r>
            <a:r>
              <a:rPr lang="en-GB" sz="2000" dirty="0" err="1" smtClean="0">
                <a:latin typeface="Comic Sans MS" pitchFamily="66" charset="0"/>
              </a:rPr>
              <a:t>lemak</a:t>
            </a:r>
            <a:r>
              <a:rPr lang="en-GB" sz="2000" dirty="0" smtClean="0">
                <a:latin typeface="Comic Sans MS" pitchFamily="66" charset="0"/>
              </a:rPr>
              <a:t>)</a:t>
            </a: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F"/>
            </a:pPr>
            <a:r>
              <a:rPr lang="en-US" sz="2000" dirty="0" err="1" smtClean="0">
                <a:latin typeface="Comic Sans MS" pitchFamily="66" charset="0"/>
              </a:rPr>
              <a:t>Laju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alir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udara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dan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kecepatan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agitasi</a:t>
            </a:r>
            <a:r>
              <a:rPr lang="en-US" sz="2000" dirty="0" smtClean="0">
                <a:latin typeface="Comic Sans MS" pitchFamily="66" charset="0"/>
                <a:sym typeface="Wingdings" pitchFamily="2" charset="2"/>
              </a:rPr>
              <a:t>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semakin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besar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kecepatan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agitasi</a:t>
            </a:r>
            <a:r>
              <a:rPr lang="en-US" sz="2000" dirty="0" smtClean="0">
                <a:latin typeface="Comic Sans MS" pitchFamily="66" charset="0"/>
              </a:rPr>
              <a:t> &amp; </a:t>
            </a:r>
            <a:r>
              <a:rPr lang="en-US" sz="2000" dirty="0" err="1" smtClean="0">
                <a:latin typeface="Comic Sans MS" pitchFamily="66" charset="0"/>
              </a:rPr>
              <a:t>laju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aerasi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meningkatkan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pembentukan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busa</a:t>
            </a:r>
            <a:r>
              <a:rPr lang="en-US" sz="2000" dirty="0" smtClean="0">
                <a:latin typeface="Comic Sans MS" pitchFamily="66" charset="0"/>
              </a:rPr>
              <a:t> </a:t>
            </a:r>
            <a:endParaRPr lang="en-GB" sz="2000" dirty="0" smtClean="0">
              <a:latin typeface="Comic Sans MS" pitchFamily="66" charset="0"/>
              <a:sym typeface="Wingdings" pitchFamily="2" charset="2"/>
            </a:endParaRP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F"/>
            </a:pPr>
            <a:r>
              <a:rPr lang="en-GB" sz="2000" dirty="0" err="1" smtClean="0">
                <a:latin typeface="Comic Sans MS" pitchFamily="66" charset="0"/>
                <a:sym typeface="Wingdings" pitchFamily="2" charset="2"/>
              </a:rPr>
              <a:t>Penggunaan</a:t>
            </a: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000" dirty="0" err="1" smtClean="0">
                <a:latin typeface="Comic Sans MS" pitchFamily="66" charset="0"/>
                <a:sym typeface="Wingdings" pitchFamily="2" charset="2"/>
              </a:rPr>
              <a:t>alat</a:t>
            </a: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000" dirty="0" err="1" smtClean="0">
                <a:latin typeface="Comic Sans MS" pitchFamily="66" charset="0"/>
                <a:sym typeface="Wingdings" pitchFamily="2" charset="2"/>
              </a:rPr>
              <a:t>pemecah</a:t>
            </a: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000" dirty="0" err="1" smtClean="0">
                <a:latin typeface="Comic Sans MS" pitchFamily="66" charset="0"/>
                <a:sym typeface="Wingdings" pitchFamily="2" charset="2"/>
              </a:rPr>
              <a:t>busa</a:t>
            </a: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000" dirty="0" err="1" smtClean="0">
                <a:latin typeface="Comic Sans MS" pitchFamily="66" charset="0"/>
                <a:sym typeface="Wingdings" pitchFamily="2" charset="2"/>
              </a:rPr>
              <a:t>mekanis</a:t>
            </a: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 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dapat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mengurangi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kebutuhan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senyawa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antibusa</a:t>
            </a:r>
            <a:endParaRPr lang="en-GB" sz="2000" dirty="0" smtClean="0">
              <a:latin typeface="Comic Sans MS" pitchFamily="66" charset="0"/>
              <a:sym typeface="Wingdings" pitchFamily="2" charset="2"/>
            </a:endParaRP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F"/>
            </a:pP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Volume “head space”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semakin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besar</a:t>
            </a:r>
            <a:r>
              <a:rPr lang="en-GB" sz="2000" dirty="0" smtClean="0">
                <a:latin typeface="Comic Sans MS" pitchFamily="66" charset="0"/>
              </a:rPr>
              <a:t> volume head-space, </a:t>
            </a:r>
            <a:r>
              <a:rPr lang="en-GB" sz="2000" dirty="0" err="1" smtClean="0">
                <a:latin typeface="Comic Sans MS" pitchFamily="66" charset="0"/>
              </a:rPr>
              <a:t>semakin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besar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kecenderungan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busa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untuk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pecah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karena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bobotnya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sendiri</a:t>
            </a:r>
            <a:endParaRPr lang="en-GB" sz="2000" dirty="0" smtClean="0">
              <a:latin typeface="Comic Sans MS" pitchFamily="66" charset="0"/>
              <a:sym typeface="Wingdings" pitchFamily="2" charset="2"/>
            </a:endParaRPr>
          </a:p>
          <a:p>
            <a:pPr marL="468313" indent="-468313">
              <a:spcBef>
                <a:spcPct val="35000"/>
              </a:spcBef>
              <a:buFont typeface="Wingdings" pitchFamily="2" charset="2"/>
              <a:buChar char="F"/>
            </a:pPr>
            <a:r>
              <a:rPr lang="en-GB" sz="2000" dirty="0" err="1" smtClean="0">
                <a:latin typeface="Comic Sans MS" pitchFamily="66" charset="0"/>
                <a:sym typeface="Wingdings" pitchFamily="2" charset="2"/>
              </a:rPr>
              <a:t>Suhu</a:t>
            </a:r>
            <a:r>
              <a:rPr lang="en-GB" sz="2000" dirty="0" smtClean="0">
                <a:latin typeface="Comic Sans MS" pitchFamily="66" charset="0"/>
                <a:sym typeface="Wingdings" pitchFamily="2" charset="2"/>
              </a:rPr>
              <a:t> condenser </a:t>
            </a:r>
            <a:r>
              <a:rPr lang="pt-BR" sz="2000" dirty="0" smtClean="0">
                <a:latin typeface="Comic Sans MS" pitchFamily="66" charset="0"/>
                <a:sym typeface="Wingdings" pitchFamily="2" charset="2"/>
              </a:rPr>
              <a:t>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densitas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busa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meningkat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saat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berpindah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dari</a:t>
            </a:r>
            <a:r>
              <a:rPr lang="en-GB" sz="2000" dirty="0" smtClean="0">
                <a:latin typeface="Comic Sans MS" pitchFamily="66" charset="0"/>
              </a:rPr>
              <a:t> volume head-space </a:t>
            </a:r>
            <a:r>
              <a:rPr lang="en-GB" sz="2000" dirty="0" err="1" smtClean="0">
                <a:latin typeface="Comic Sans MS" pitchFamily="66" charset="0"/>
              </a:rPr>
              <a:t>bersuhu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hangat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ke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daerah</a:t>
            </a:r>
            <a:r>
              <a:rPr lang="en-GB" sz="2000" dirty="0" smtClean="0">
                <a:latin typeface="Comic Sans MS" pitchFamily="66" charset="0"/>
              </a:rPr>
              <a:t> condenser yang </a:t>
            </a:r>
            <a:r>
              <a:rPr lang="en-GB" sz="2000" dirty="0" err="1" smtClean="0">
                <a:latin typeface="Comic Sans MS" pitchFamily="66" charset="0"/>
              </a:rPr>
              <a:t>lebih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dingin</a:t>
            </a:r>
            <a:r>
              <a:rPr lang="en-GB" sz="2000" dirty="0" smtClean="0">
                <a:latin typeface="Comic Sans MS" pitchFamily="66" charset="0"/>
              </a:rPr>
              <a:t>, </a:t>
            </a:r>
            <a:r>
              <a:rPr lang="en-GB" sz="2000" dirty="0" err="1" smtClean="0">
                <a:latin typeface="Comic Sans MS" pitchFamily="66" charset="0"/>
              </a:rPr>
              <a:t>sehingga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busa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err="1" smtClean="0">
                <a:latin typeface="Comic Sans MS" pitchFamily="66" charset="0"/>
              </a:rPr>
              <a:t>pecah</a:t>
            </a:r>
            <a:endParaRPr lang="en-US" sz="2000" dirty="0"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64068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313" indent="-468313"/>
            <a:r>
              <a:rPr lang="sv-SE" b="1" dirty="0" smtClean="0">
                <a:solidFill>
                  <a:schemeClr val="bg1"/>
                </a:solidFill>
                <a:latin typeface="Comic Sans MS" pitchFamily="66" charset="0"/>
              </a:rPr>
              <a:t>Faktor yang Menyebabkan Pembentukan Busa : 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1447800"/>
            <a:ext cx="8153400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512763" indent="-512763"/>
            <a:r>
              <a:rPr lang="en-GB" sz="2800">
                <a:latin typeface="Comic Sans MS" pitchFamily="66" charset="0"/>
              </a:rPr>
              <a:t>Terdiri dari  :</a:t>
            </a:r>
            <a:r>
              <a:rPr lang="en-GB" sz="2400">
                <a:latin typeface="Comic Sans MS" pitchFamily="66" charset="0"/>
              </a:rPr>
              <a:t>  </a:t>
            </a:r>
          </a:p>
          <a:p>
            <a:pPr marL="512763" indent="-512763"/>
            <a:endParaRPr lang="en-US" sz="2400">
              <a:latin typeface="Comic Sans MS" pitchFamily="66" charset="0"/>
            </a:endParaRPr>
          </a:p>
          <a:p>
            <a:pPr marL="512763" indent="-512763">
              <a:buFont typeface="Wingdings" pitchFamily="2" charset="2"/>
              <a:buChar char="Ä"/>
            </a:pPr>
            <a:r>
              <a:rPr lang="en-GB" sz="2400">
                <a:latin typeface="Comic Sans MS" pitchFamily="66" charset="0"/>
              </a:rPr>
              <a:t>temperature probes </a:t>
            </a:r>
          </a:p>
          <a:p>
            <a:pPr marL="512763" indent="-512763">
              <a:lnSpc>
                <a:spcPct val="130000"/>
              </a:lnSpc>
              <a:spcBef>
                <a:spcPct val="20000"/>
              </a:spcBef>
              <a:buFont typeface="Wingdings" pitchFamily="2" charset="2"/>
              <a:buChar char="Ä"/>
            </a:pPr>
            <a:r>
              <a:rPr lang="en-GB" sz="2400">
                <a:latin typeface="Comic Sans MS" pitchFamily="66" charset="0"/>
              </a:rPr>
              <a:t>heat transfer system </a:t>
            </a:r>
            <a:r>
              <a:rPr lang="en-GB" sz="2400">
                <a:latin typeface="Comic Sans MS" pitchFamily="66" charset="0"/>
                <a:sym typeface="Wingdings" pitchFamily="2" charset="2"/>
              </a:rPr>
              <a:t></a:t>
            </a:r>
            <a:r>
              <a:rPr lang="en-GB" sz="2400">
                <a:latin typeface="Comic Sans MS" pitchFamily="66" charset="0"/>
              </a:rPr>
              <a:t> jacket atau coil (efisiensi lebih baik tapi sulit dibersihan dan disterilisasi)</a:t>
            </a:r>
            <a:endParaRPr lang="en-US" sz="2400">
              <a:solidFill>
                <a:srgbClr val="000000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533400" y="228600"/>
            <a:ext cx="4495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Pengendalian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Suhu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04800" y="1600200"/>
            <a:ext cx="3657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/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Terdiri dari :   </a:t>
            </a:r>
            <a:endParaRPr lang="it-IT" sz="2000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n-GB" sz="2000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n-GB" sz="2000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pH 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probe,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sistem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pemberian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alkali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dan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sistem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pemberian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asam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n-GB" sz="2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25602" name="Picture 2" descr="http://www.np.edu.sg/~dept-bio/biochemical_engineering/lectures/bioreact1/pH_control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495800" y="1600200"/>
            <a:ext cx="4133850" cy="3076575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28600" y="4784725"/>
            <a:ext cx="8839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34963" indent="-334963">
              <a:buFont typeface="Wingdings" pitchFamily="2" charset="2"/>
              <a:buChar char="F"/>
              <a:tabLst>
                <a:tab pos="228600" algn="l"/>
              </a:tabLst>
            </a:pPr>
            <a:r>
              <a:rPr lang="en-GB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Basa/asam yang digunakan jangan yang korosif atau toksik terhadap sel mikroba. </a:t>
            </a:r>
          </a:p>
          <a:p>
            <a:pPr marL="334963" indent="-334963" eaLnBrk="0" hangingPunct="0">
              <a:buFont typeface="Wingdings" pitchFamily="2" charset="2"/>
              <a:buChar char="F"/>
              <a:tabLst>
                <a:tab pos="228600" algn="l"/>
              </a:tabLst>
            </a:pPr>
            <a:r>
              <a:rPr lang="en-GB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KOH lebih baik, namun lebih mahal dibandingkan NaOH. </a:t>
            </a:r>
          </a:p>
          <a:p>
            <a:pPr marL="334963" indent="-334963" eaLnBrk="0" hangingPunct="0">
              <a:buFont typeface="Wingdings" pitchFamily="2" charset="2"/>
              <a:buChar char="F"/>
              <a:tabLst>
                <a:tab pos="228600" algn="l"/>
              </a:tabLst>
            </a:pPr>
            <a:r>
              <a:rPr lang="sv-SE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Pada bioreaktor skala kecil sering digunakan NaCO</a:t>
            </a:r>
            <a:r>
              <a:rPr lang="sv-SE" sz="2000" baseline="-30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sv-SE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lang="en-GB" sz="200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334963" indent="-334963" eaLnBrk="0" hangingPunct="0">
              <a:buFont typeface="Wingdings" pitchFamily="2" charset="2"/>
              <a:buChar char="F"/>
              <a:tabLst>
                <a:tab pos="228600" algn="l"/>
              </a:tabLst>
            </a:pPr>
            <a:r>
              <a:rPr lang="sv-SE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HCl sebaiknya tidak digunakan karena sangat korosif. </a:t>
            </a:r>
            <a:endParaRPr lang="en-GB" sz="200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334963" indent="-334963" eaLnBrk="0" hangingPunct="0">
              <a:buFont typeface="Wingdings" pitchFamily="2" charset="2"/>
              <a:buChar char="F"/>
              <a:tabLst>
                <a:tab pos="228600" algn="l"/>
              </a:tabLst>
            </a:pPr>
            <a:r>
              <a:rPr lang="sv-SE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Penggunaan asam sulfat jangan lebih besar dari konsentrasi 10 %. </a:t>
            </a: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3200400" cy="606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Sistem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Pengendalian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pH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52400" y="1066800"/>
            <a:ext cx="8382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01638" indent="-401638" eaLnBrk="0" hangingPunct="0">
              <a:tabLst>
                <a:tab pos="228600" algn="l"/>
              </a:tabLst>
            </a:pPr>
            <a:r>
              <a:rPr lang="it-IT" sz="2000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Agitator 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diklasifikasikan mempunyai karakteristik </a:t>
            </a:r>
            <a:r>
              <a:rPr lang="it-IT" sz="20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radial  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dan </a:t>
            </a:r>
            <a:r>
              <a:rPr lang="it-IT" sz="20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axial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401638" indent="-401638" eaLnBrk="0" hangingPunct="0">
              <a:tabLst>
                <a:tab pos="228600" algn="l"/>
              </a:tabLst>
            </a:pPr>
            <a:r>
              <a:rPr lang="it-IT" sz="2000" u="sng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Aliran </a:t>
            </a:r>
            <a:r>
              <a:rPr lang="it-IT" sz="2000" u="sng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radial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401638" indent="-401638" eaLnBrk="0" hangingPunct="0">
              <a:tabLst>
                <a:tab pos="228600" algn="l"/>
              </a:tabLst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aliran cairan mengikuti jari-jari tangki bioreaktor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228600" algn="l"/>
              </a:tabLst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Pada "sparged bioreactor" untuk kontak udara dan cairan kultivasi 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228600" algn="l"/>
              </a:tabLst>
            </a:pP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Digunakan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untuk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kultur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bakteri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aerobik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.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228600" algn="l"/>
              </a:tabLst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Gaya geser lebih besar yang efektif untuk memecah gelembung udara, tapi kurang efisien &amp; membutuhkan input energi lebih besar. 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228600" algn="l"/>
              </a:tabLst>
            </a:pP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Menggunakan dua atau lebih bilah impeller yang dipasang secara vertikal 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tabLst>
                <a:tab pos="228600" algn="l"/>
              </a:tabLst>
            </a:pP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26627" name="Picture 3" descr="http://www.np.edu.sg/~dept-bio/biochemical_engineering/lectures/bioreact1/radial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990600" y="3856038"/>
            <a:ext cx="4038600" cy="3001962"/>
          </a:xfrm>
          <a:prstGeom prst="rect">
            <a:avLst/>
          </a:prstGeom>
          <a:noFill/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-34925" y="452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6626" name="Picture 2" descr="http://www.np.edu.sg/~dept-bio/biochemical_engineering/lectures/bioreact1/radial2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324600" y="3895725"/>
            <a:ext cx="2476500" cy="29622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304800"/>
            <a:ext cx="1428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1638" indent="-401638">
              <a:tabLst>
                <a:tab pos="228600" algn="l"/>
              </a:tabLst>
            </a:pPr>
            <a:r>
              <a:rPr lang="it-IT" sz="2400" b="1" u="sng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Agitator</a:t>
            </a:r>
            <a:endParaRPr lang="en-GB" sz="2400" dirty="0">
              <a:solidFill>
                <a:schemeClr val="bg1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65" name="Group 17"/>
          <p:cNvGraphicFramePr>
            <a:graphicFrameLocks noGrp="1"/>
          </p:cNvGraphicFramePr>
          <p:nvPr/>
        </p:nvGraphicFramePr>
        <p:xfrm>
          <a:off x="838200" y="2438400"/>
          <a:ext cx="7696200" cy="4192588"/>
        </p:xfrm>
        <a:graphic>
          <a:graphicData uri="http://schemas.openxmlformats.org/drawingml/2006/table">
            <a:tbl>
              <a:tblPr/>
              <a:tblGrid>
                <a:gridCol w="7696200"/>
              </a:tblGrid>
              <a:tr h="349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A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Rushton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 turbine is often referred to as a disk turbine.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04800" y="1066800"/>
            <a:ext cx="7391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Agitator yang paling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sering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digunakan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untuk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kultivasi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mikrobial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adalah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u="sng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"</a:t>
            </a:r>
            <a:r>
              <a:rPr lang="en-GB" sz="2400" u="sng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Rushton</a:t>
            </a:r>
            <a:r>
              <a:rPr lang="en-GB" sz="2400" u="sng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turbine"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yang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terdiri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dari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4-6 </a:t>
            </a:r>
            <a:r>
              <a:rPr lang="en-GB" sz="2400" dirty="0" err="1">
                <a:latin typeface="Comic Sans MS" pitchFamily="66" charset="0"/>
                <a:ea typeface="Times New Roman" pitchFamily="18" charset="0"/>
                <a:cs typeface="Arial" pitchFamily="34" charset="0"/>
              </a:rPr>
              <a:t>bilah</a:t>
            </a:r>
            <a:r>
              <a:rPr lang="en-GB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lang="en-US" sz="2400" dirty="0"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28650" y="1897063"/>
            <a:ext cx="6126163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7650" name="Picture 2" descr="http://www.np.edu.sg/~dept-bio/biochemical_engineering/lectures/bioreact1/rushton2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590800" y="2827338"/>
            <a:ext cx="4724400" cy="319246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6096000" y="3276600"/>
            <a:ext cx="2474913" cy="744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Fungsi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Dasar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: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52400" y="2209800"/>
            <a:ext cx="2286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85800" y="1981200"/>
            <a:ext cx="7940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 err="1">
                <a:latin typeface="Comic Sans MS" pitchFamily="66" charset="0"/>
              </a:rPr>
              <a:t>Bioreaktor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merupakan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peralatan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atau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wadah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dimana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di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dalamnya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terjadi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transformasi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biokimia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dengan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adanya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aktivitas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sel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mikroba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atau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enzim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228600" y="1143000"/>
            <a:ext cx="1600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Definisi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: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38200" y="4114800"/>
            <a:ext cx="7940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2400" b="1">
                <a:latin typeface="Comic Sans MS" pitchFamily="66" charset="0"/>
              </a:rPr>
              <a:t>Memberikan lingkungan yang terkontrol (suhu, pH, O</a:t>
            </a:r>
            <a:r>
              <a:rPr lang="en-US" sz="2400" b="1" baseline="-25000">
                <a:latin typeface="Comic Sans MS" pitchFamily="66" charset="0"/>
              </a:rPr>
              <a:t>2</a:t>
            </a:r>
            <a:r>
              <a:rPr lang="en-US" sz="2400" b="1">
                <a:latin typeface="Comic Sans MS" pitchFamily="66" charset="0"/>
              </a:rPr>
              <a:t> terlarut, dll) untuk pertumbuhan mikroba dalam menghasilkan produk yang diinginkan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0"/>
            <a:ext cx="4331762" cy="769441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BIOREAKTOR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04800" y="1066800"/>
            <a:ext cx="762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01638" indent="-401638">
              <a:tabLst>
                <a:tab pos="228600" algn="l"/>
              </a:tabLst>
            </a:pPr>
            <a:r>
              <a:rPr lang="en-GB" sz="2400" b="1" u="sng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Aliran</a:t>
            </a:r>
            <a:r>
              <a:rPr lang="en-GB" sz="2400" b="1" u="sng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axial</a:t>
            </a:r>
            <a:r>
              <a:rPr lang="en-GB" sz="24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lang="en-GB" sz="24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401638" indent="-401638" eaLnBrk="0" hangingPunct="0">
              <a:tabLst>
                <a:tab pos="228600" algn="l"/>
              </a:tabLst>
            </a:pP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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aliran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cairan</a:t>
            </a:r>
            <a:r>
              <a:rPr lang="en-GB" sz="20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se</a:t>
            </a:r>
            <a:r>
              <a:rPr lang="it-IT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arah sumbu tangki bioreaktor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228600" algn="l"/>
              </a:tabLst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Lebih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lemah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tapi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pencampuran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efisien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digunakan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untuk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sel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mikroba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sensitif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terhadap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gaya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geser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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lebih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efektif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mengangkat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padatan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dari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dasar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tangki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228600" algn="l"/>
              </a:tabLst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Impeler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aliran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axial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digunakan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untuk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proses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sensitif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terhadap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gaya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geser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seperti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kultur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sel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hewan</a:t>
            </a: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buFont typeface="Wingdings" pitchFamily="2" charset="2"/>
              <a:buChar char=""/>
              <a:tabLst>
                <a:tab pos="228600" algn="l"/>
              </a:tabLst>
            </a:pPr>
            <a:endParaRPr lang="en-GB" sz="20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401638" indent="-401638" eaLnBrk="0" hangingPunct="0">
              <a:tabLst>
                <a:tab pos="228600" algn="l"/>
              </a:tabLst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Pola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aliran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: </a:t>
            </a:r>
          </a:p>
        </p:txBody>
      </p:sp>
      <p:pic>
        <p:nvPicPr>
          <p:cNvPr id="28674" name="Picture 2" descr="http://www.np.edu.sg/~dept-bio/biochemical_engineering/lectures/bioreact1/axial2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33600" y="3291348"/>
            <a:ext cx="4038600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79400" y="1524000"/>
            <a:ext cx="863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24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Contoh impeller : "marine impeller" dan "hydrofoil impeller".</a:t>
            </a:r>
          </a:p>
        </p:txBody>
      </p:sp>
      <p:pic>
        <p:nvPicPr>
          <p:cNvPr id="29700" name="Picture 4" descr="http://www.np.edu.sg/~dept-bio/biochemical_engineering/lectures/bioreact1/hydrof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2400" y="2057400"/>
            <a:ext cx="1524000" cy="1076325"/>
          </a:xfrm>
          <a:prstGeom prst="rect">
            <a:avLst/>
          </a:prstGeom>
          <a:noFill/>
        </p:spPr>
      </p:pic>
      <p:pic>
        <p:nvPicPr>
          <p:cNvPr id="29699" name="Picture 3" descr="http://www.np.edu.sg/~dept-bio/biochemical_engineering/lectures/bioreact1/axial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905000" y="2133600"/>
            <a:ext cx="1647825" cy="1133475"/>
          </a:xfrm>
          <a:prstGeom prst="rect">
            <a:avLst/>
          </a:prstGeom>
          <a:noFill/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676400" y="3429000"/>
            <a:ext cx="2938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24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Impeller </a:t>
            </a:r>
            <a:r>
              <a:rPr lang="en-GB" sz="2400" b="1" dirty="0" err="1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Intermig</a:t>
            </a:r>
            <a:r>
              <a:rPr lang="en-GB" sz="2400" b="1" dirty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lang="en-GB" sz="2400" dirty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9698" name="Picture 2" descr="http://www.np.edu.sg/~dept-bio/biochemical_engineering/lectures/bioreact1/intermig2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495800" y="2590800"/>
            <a:ext cx="3810000" cy="3222625"/>
          </a:xfrm>
          <a:prstGeom prst="rect">
            <a:avLst/>
          </a:prstGeom>
          <a:noFill/>
        </p:spPr>
      </p:pic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586038" y="5715000"/>
            <a:ext cx="6634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401638" indent="-401638">
              <a:buFont typeface="Wingdings" pitchFamily="2" charset="2"/>
              <a:buChar char="Ä"/>
              <a:tabLst>
                <a:tab pos="457200" algn="l"/>
              </a:tabLst>
            </a:pPr>
            <a:r>
              <a:rPr lang="it-IT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Menggunakan 2 impeller. </a:t>
            </a:r>
            <a:endParaRPr lang="en-GB" sz="200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401638" indent="-401638" eaLnBrk="0" hangingPunct="0">
              <a:buFont typeface="Wingdings" pitchFamily="2" charset="2"/>
              <a:buChar char="Ä"/>
              <a:tabLst>
                <a:tab pos="457200" algn="l"/>
              </a:tabLst>
            </a:pPr>
            <a:r>
              <a:rPr lang="it-IT" sz="200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Digunakan untuk agitasi dan aerasi kultivasi kapang.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WordArt 3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39624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BIOREAKTOR TIPE LAIN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1143000"/>
            <a:ext cx="9185275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n-GB" sz="2200" b="1" i="1" dirty="0">
                <a:latin typeface="Comic Sans MS" pitchFamily="66" charset="0"/>
              </a:rPr>
              <a:t>Bubble Driven Bioreactor</a:t>
            </a:r>
            <a:r>
              <a:rPr lang="en-GB" sz="2200" b="1" dirty="0">
                <a:latin typeface="Comic Sans MS" pitchFamily="66" charset="0"/>
              </a:rPr>
              <a:t> (</a:t>
            </a:r>
            <a:r>
              <a:rPr lang="en-GB" sz="2200" b="1" i="1" dirty="0">
                <a:latin typeface="Comic Sans MS" pitchFamily="66" charset="0"/>
              </a:rPr>
              <a:t>Bubble column</a:t>
            </a:r>
            <a:r>
              <a:rPr lang="en-GB" sz="2200" b="1" dirty="0">
                <a:latin typeface="Comic Sans MS" pitchFamily="66" charset="0"/>
              </a:rPr>
              <a:t> </a:t>
            </a:r>
            <a:r>
              <a:rPr lang="en-GB" sz="2200" b="1" dirty="0" err="1">
                <a:latin typeface="Comic Sans MS" pitchFamily="66" charset="0"/>
              </a:rPr>
              <a:t>dan</a:t>
            </a:r>
            <a:r>
              <a:rPr lang="en-GB" sz="2200" b="1" dirty="0">
                <a:latin typeface="Comic Sans MS" pitchFamily="66" charset="0"/>
              </a:rPr>
              <a:t> </a:t>
            </a:r>
            <a:r>
              <a:rPr lang="en-GB" sz="2200" b="1" i="1" dirty="0">
                <a:latin typeface="Comic Sans MS" pitchFamily="66" charset="0"/>
              </a:rPr>
              <a:t>airlift</a:t>
            </a:r>
            <a:r>
              <a:rPr lang="en-GB" sz="2200" b="1" dirty="0">
                <a:latin typeface="Comic Sans MS" pitchFamily="66" charset="0"/>
              </a:rPr>
              <a:t>)</a:t>
            </a:r>
            <a:endParaRPr lang="en-US" sz="2200" dirty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Ä"/>
            </a:pPr>
            <a:r>
              <a:rPr lang="en-GB" sz="2200" dirty="0" err="1">
                <a:latin typeface="Comic Sans MS" pitchFamily="66" charset="0"/>
              </a:rPr>
              <a:t>Biasanya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digunakan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untuk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mikroba</a:t>
            </a:r>
            <a:r>
              <a:rPr lang="en-GB" sz="2200" dirty="0">
                <a:latin typeface="Comic Sans MS" pitchFamily="66" charset="0"/>
              </a:rPr>
              <a:t> yang </a:t>
            </a:r>
            <a:r>
              <a:rPr lang="en-GB" sz="2200" dirty="0" err="1">
                <a:latin typeface="Comic Sans MS" pitchFamily="66" charset="0"/>
              </a:rPr>
              <a:t>sensitif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terhadap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i="1" dirty="0">
                <a:latin typeface="Comic Sans MS" pitchFamily="66" charset="0"/>
              </a:rPr>
              <a:t>shear </a:t>
            </a:r>
            <a:r>
              <a:rPr lang="en-GB" sz="2200" dirty="0">
                <a:latin typeface="Comic Sans MS" pitchFamily="66" charset="0"/>
              </a:rPr>
              <a:t> (</a:t>
            </a:r>
            <a:r>
              <a:rPr lang="en-GB" sz="2200" dirty="0" err="1">
                <a:latin typeface="Comic Sans MS" pitchFamily="66" charset="0"/>
              </a:rPr>
              <a:t>kapang</a:t>
            </a:r>
            <a:r>
              <a:rPr lang="en-GB" sz="2200" dirty="0">
                <a:latin typeface="Comic Sans MS" pitchFamily="66" charset="0"/>
              </a:rPr>
              <a:t> &amp; </a:t>
            </a:r>
            <a:r>
              <a:rPr lang="en-GB" sz="2200" dirty="0" err="1">
                <a:latin typeface="Comic Sans MS" pitchFamily="66" charset="0"/>
              </a:rPr>
              <a:t>sel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tanaman</a:t>
            </a:r>
            <a:r>
              <a:rPr lang="en-GB" sz="2200" dirty="0">
                <a:latin typeface="Comic Sans MS" pitchFamily="66" charset="0"/>
              </a:rPr>
              <a:t>)</a:t>
            </a:r>
            <a:endParaRPr lang="en-US" sz="2200" dirty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Ä"/>
            </a:pPr>
            <a:r>
              <a:rPr lang="sv-SE" sz="2200" dirty="0">
                <a:latin typeface="Comic Sans MS" pitchFamily="66" charset="0"/>
              </a:rPr>
              <a:t>Produktivitas yang dihasilkan lebih tinggri dari STR</a:t>
            </a:r>
            <a:endParaRPr lang="en-US" sz="2200" dirty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Ä"/>
            </a:pPr>
            <a:r>
              <a:rPr lang="en-GB" sz="2200" dirty="0" err="1">
                <a:latin typeface="Comic Sans MS" pitchFamily="66" charset="0"/>
              </a:rPr>
              <a:t>Perbedaan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bioreaktor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u="sng" dirty="0">
                <a:latin typeface="Comic Sans MS" pitchFamily="66" charset="0"/>
              </a:rPr>
              <a:t>bubble column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dan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u="sng" dirty="0">
                <a:latin typeface="Comic Sans MS" pitchFamily="66" charset="0"/>
              </a:rPr>
              <a:t>airlift</a:t>
            </a:r>
            <a:endParaRPr lang="en-US" sz="2200" dirty="0">
              <a:latin typeface="Comic Sans MS" pitchFamily="66" charset="0"/>
            </a:endParaRPr>
          </a:p>
          <a:p>
            <a:pPr marL="914400" lvl="1" indent="-457200">
              <a:buFontTx/>
              <a:buChar char="•"/>
            </a:pPr>
            <a:r>
              <a:rPr lang="en-GB" sz="2200" dirty="0" err="1">
                <a:latin typeface="Comic Sans MS" pitchFamily="66" charset="0"/>
              </a:rPr>
              <a:t>bioreaktor</a:t>
            </a:r>
            <a:r>
              <a:rPr lang="en-GB" sz="2200" dirty="0">
                <a:latin typeface="Comic Sans MS" pitchFamily="66" charset="0"/>
              </a:rPr>
              <a:t> airlift </a:t>
            </a:r>
            <a:r>
              <a:rPr lang="en-GB" sz="2200" dirty="0" err="1">
                <a:latin typeface="Comic Sans MS" pitchFamily="66" charset="0"/>
              </a:rPr>
              <a:t>memiliki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b="1" i="1" dirty="0">
                <a:latin typeface="Comic Sans MS" pitchFamily="66" charset="0"/>
              </a:rPr>
              <a:t>draft tube</a:t>
            </a:r>
            <a:r>
              <a:rPr lang="en-GB" sz="2200" dirty="0">
                <a:latin typeface="Comic Sans MS" pitchFamily="66" charset="0"/>
              </a:rPr>
              <a:t> yang </a:t>
            </a:r>
            <a:r>
              <a:rPr lang="en-GB" sz="2200" dirty="0" err="1">
                <a:latin typeface="Comic Sans MS" pitchFamily="66" charset="0"/>
              </a:rPr>
              <a:t>menyebabkan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sv-SE" sz="2200" dirty="0">
                <a:latin typeface="Comic Sans MS" pitchFamily="66" charset="0"/>
              </a:rPr>
              <a:t>peningkatan efisiensi pindah panas dan pindah massa</a:t>
            </a:r>
            <a:endParaRPr lang="en-US" sz="2200" dirty="0">
              <a:latin typeface="Comic Sans MS" pitchFamily="66" charset="0"/>
            </a:endParaRPr>
          </a:p>
          <a:p>
            <a:pPr marL="914400" lvl="1" indent="-457200">
              <a:buFontTx/>
              <a:buChar char="•"/>
            </a:pPr>
            <a:r>
              <a:rPr lang="sv-SE" sz="2200" dirty="0">
                <a:latin typeface="Comic Sans MS" pitchFamily="66" charset="0"/>
              </a:rPr>
              <a:t>bioreaktor airlift mampu memberikan kondisi </a:t>
            </a:r>
            <a:r>
              <a:rPr lang="sv-SE" sz="2200" i="1" dirty="0">
                <a:latin typeface="Comic Sans MS" pitchFamily="66" charset="0"/>
              </a:rPr>
              <a:t>shear</a:t>
            </a:r>
            <a:r>
              <a:rPr lang="sv-SE" sz="2200" dirty="0">
                <a:latin typeface="Comic Sans MS" pitchFamily="66" charset="0"/>
              </a:rPr>
              <a:t> yang lebih merata</a:t>
            </a:r>
            <a:endParaRPr lang="en-US" sz="2200" dirty="0">
              <a:latin typeface="Comic Sans MS" pitchFamily="66" charset="0"/>
            </a:endParaRPr>
          </a:p>
          <a:p>
            <a:pPr marL="914400" lvl="1" indent="-457200">
              <a:buFontTx/>
              <a:buChar char="•"/>
            </a:pPr>
            <a:r>
              <a:rPr lang="sv-SE" sz="2200" dirty="0">
                <a:latin typeface="Comic Sans MS" pitchFamily="66" charset="0"/>
              </a:rPr>
              <a:t>konstruksi bioreaktor airlift lebih mahal</a:t>
            </a:r>
          </a:p>
          <a:p>
            <a:pPr marL="914400" lvl="1" indent="-457200">
              <a:buFont typeface="Wingdings" pitchFamily="2" charset="2"/>
              <a:buChar char="Ä"/>
            </a:pPr>
            <a:endParaRPr lang="en-GB" sz="2200" dirty="0">
              <a:latin typeface="Comic Sans MS" pitchFamily="66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04825" y="5029200"/>
            <a:ext cx="833437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401638" indent="-401638">
              <a:buFontTx/>
              <a:buChar char="•"/>
            </a:pPr>
            <a:r>
              <a:rPr lang="en-GB" sz="2200" dirty="0" err="1">
                <a:latin typeface="Comic Sans MS" pitchFamily="66" charset="0"/>
              </a:rPr>
              <a:t>membutuhkan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energi</a:t>
            </a:r>
            <a:r>
              <a:rPr lang="en-GB" sz="2200" dirty="0">
                <a:latin typeface="Comic Sans MS" pitchFamily="66" charset="0"/>
              </a:rPr>
              <a:t> yang </a:t>
            </a:r>
            <a:r>
              <a:rPr lang="en-GB" sz="2200" dirty="0" err="1">
                <a:latin typeface="Comic Sans MS" pitchFamily="66" charset="0"/>
              </a:rPr>
              <a:t>lebih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besar</a:t>
            </a:r>
            <a:endParaRPr lang="en-US" sz="2200" dirty="0">
              <a:latin typeface="Comic Sans MS" pitchFamily="66" charset="0"/>
            </a:endParaRPr>
          </a:p>
          <a:p>
            <a:pPr marL="401638" indent="-401638">
              <a:buFontTx/>
              <a:buChar char="•"/>
            </a:pPr>
            <a:r>
              <a:rPr lang="en-GB" sz="2200" dirty="0" err="1">
                <a:latin typeface="Comic Sans MS" pitchFamily="66" charset="0"/>
              </a:rPr>
              <a:t>pembentukan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busa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lebih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banyak</a:t>
            </a:r>
            <a:endParaRPr lang="en-US" sz="2200" dirty="0">
              <a:latin typeface="Comic Sans MS" pitchFamily="66" charset="0"/>
            </a:endParaRPr>
          </a:p>
          <a:p>
            <a:pPr marL="401638" indent="-401638">
              <a:buFontTx/>
              <a:buChar char="•"/>
            </a:pPr>
            <a:r>
              <a:rPr lang="en-GB" sz="2200" dirty="0" err="1">
                <a:latin typeface="Comic Sans MS" pitchFamily="66" charset="0"/>
              </a:rPr>
              <a:t>terjadinya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kerusakan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sel</a:t>
            </a:r>
            <a:r>
              <a:rPr lang="en-GB" sz="2200" dirty="0">
                <a:latin typeface="Comic Sans MS" pitchFamily="66" charset="0"/>
              </a:rPr>
              <a:t>, </a:t>
            </a:r>
            <a:r>
              <a:rPr lang="en-GB" sz="2200" dirty="0" err="1">
                <a:latin typeface="Comic Sans MS" pitchFamily="66" charset="0"/>
              </a:rPr>
              <a:t>khususnya</a:t>
            </a:r>
            <a:r>
              <a:rPr lang="en-GB" sz="2200" dirty="0">
                <a:latin typeface="Comic Sans MS" pitchFamily="66" charset="0"/>
              </a:rPr>
              <a:t>  </a:t>
            </a:r>
            <a:r>
              <a:rPr lang="en-GB" sz="2200" dirty="0" err="1">
                <a:latin typeface="Comic Sans MS" pitchFamily="66" charset="0"/>
              </a:rPr>
              <a:t>untuk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kultur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sel</a:t>
            </a:r>
            <a:r>
              <a:rPr lang="en-GB" sz="2200" dirty="0">
                <a:latin typeface="Comic Sans MS" pitchFamily="66" charset="0"/>
              </a:rPr>
              <a:t> </a:t>
            </a:r>
            <a:r>
              <a:rPr lang="en-GB" sz="2200" dirty="0" err="1">
                <a:latin typeface="Comic Sans MS" pitchFamily="66" charset="0"/>
              </a:rPr>
              <a:t>hewan</a:t>
            </a:r>
            <a:endParaRPr lang="en-GB" sz="2200" dirty="0">
              <a:latin typeface="Comic Sans MS" pitchFamily="66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47625" y="4495800"/>
            <a:ext cx="7696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Ä"/>
            </a:pPr>
            <a:r>
              <a:rPr lang="en-GB" sz="2200" dirty="0" err="1"/>
              <a:t>Kerugian</a:t>
            </a:r>
            <a:r>
              <a:rPr lang="en-GB" sz="2200" dirty="0"/>
              <a:t> </a:t>
            </a:r>
            <a:r>
              <a:rPr lang="en-GB" sz="2200" dirty="0" err="1"/>
              <a:t>penggunaan</a:t>
            </a:r>
            <a:r>
              <a:rPr lang="en-GB" sz="2200" dirty="0"/>
              <a:t> </a:t>
            </a:r>
            <a:r>
              <a:rPr lang="en-GB" sz="2200" dirty="0" err="1"/>
              <a:t>bioreaktor</a:t>
            </a:r>
            <a:r>
              <a:rPr lang="en-GB" sz="2200" dirty="0"/>
              <a:t> </a:t>
            </a:r>
            <a:r>
              <a:rPr lang="en-GB" sz="2200" i="1" dirty="0"/>
              <a:t>bubble column </a:t>
            </a:r>
            <a:r>
              <a:rPr lang="en-GB" sz="2200" dirty="0" err="1"/>
              <a:t>atau</a:t>
            </a:r>
            <a:r>
              <a:rPr lang="en-GB" sz="2200" dirty="0"/>
              <a:t> </a:t>
            </a:r>
            <a:r>
              <a:rPr lang="en-GB" sz="2200" i="1" dirty="0"/>
              <a:t>airlift</a:t>
            </a:r>
            <a:endParaRPr lang="en-US" sz="22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airlif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492375"/>
            <a:ext cx="61722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04800" y="1295400"/>
            <a:ext cx="6832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401638" indent="-401638"/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</a:rPr>
              <a:t>Contoh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</a:rPr>
              <a:t>Aplikasi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 :  </a:t>
            </a:r>
          </a:p>
          <a:p>
            <a:pPr marL="401638" indent="-401638">
              <a:buFont typeface="Wingdings" pitchFamily="2" charset="2"/>
              <a:buChar char="F"/>
            </a:pP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Gum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</a:rPr>
              <a:t>Xanthan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                   </a:t>
            </a:r>
          </a:p>
          <a:p>
            <a:pPr marL="401638" indent="-401638">
              <a:buFont typeface="Wingdings" pitchFamily="2" charset="2"/>
              <a:buChar char="F"/>
            </a:pP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PST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</a:rPr>
              <a:t>dgn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</a:rPr>
              <a:t>substrat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Comic Sans MS" pitchFamily="66" charset="0"/>
              </a:rPr>
              <a:t>Metanol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                            </a:t>
            </a:r>
          </a:p>
          <a:p>
            <a:pPr marL="401638" indent="-401638">
              <a:buFont typeface="Wingdings" pitchFamily="2" charset="2"/>
              <a:buChar char="F"/>
            </a:pPr>
            <a:r>
              <a:rPr lang="it-IT" sz="2400" dirty="0">
                <a:solidFill>
                  <a:srgbClr val="000099"/>
                </a:solidFill>
                <a:latin typeface="Comic Sans MS" pitchFamily="66" charset="0"/>
              </a:rPr>
              <a:t>Biosurfaktan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28600" y="1219200"/>
            <a:ext cx="4876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34963" indent="-334963"/>
            <a:r>
              <a:rPr lang="en-GB" sz="2000" b="1" i="1" dirty="0">
                <a:solidFill>
                  <a:srgbClr val="000099"/>
                </a:solidFill>
                <a:latin typeface="Comic Sans MS" pitchFamily="66" charset="0"/>
              </a:rPr>
              <a:t>Fluidized Bed Reactors</a:t>
            </a:r>
            <a:endParaRPr lang="en-US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34963" indent="-334963">
              <a:buFont typeface="Wingdings" pitchFamily="2" charset="2"/>
              <a:buChar char="Ä"/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Merupakan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salah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satu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metoda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untuk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memelihara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konsentrasi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sel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tinggi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laju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transfer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massa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baik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endParaRPr lang="en-US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34963" indent="-334963">
              <a:buFont typeface="Wingdings" pitchFamily="2" charset="2"/>
              <a:buChar char="Ä"/>
            </a:pPr>
            <a:r>
              <a:rPr lang="pt-BR" sz="2000" dirty="0">
                <a:solidFill>
                  <a:srgbClr val="000099"/>
                </a:solidFill>
                <a:latin typeface="Comic Sans MS" pitchFamily="66" charset="0"/>
              </a:rPr>
              <a:t>Dalam reaktor ini, sel atau enzim imobil </a:t>
            </a:r>
            <a:endParaRPr lang="en-US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34963" indent="-334963">
              <a:buFont typeface="Wingdings" pitchFamily="2" charset="2"/>
              <a:buChar char="Ä"/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Pencampuran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dibantu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dengan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pompa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,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ditempatkan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pada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bagian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dasar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tangki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sehingga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katalis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yang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telah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diimobilisasi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bergerak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bersama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cairan</a:t>
            </a:r>
            <a:endParaRPr lang="en-US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34963" indent="-334963">
              <a:buFont typeface="Wingdings" pitchFamily="2" charset="2"/>
              <a:buChar char="Ä"/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Pada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sistem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kultivasi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aerobik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,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aerasi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diperlukan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untuk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meningkatkan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OTR (</a:t>
            </a:r>
            <a:r>
              <a:rPr lang="en-GB" sz="2000" i="1" dirty="0">
                <a:solidFill>
                  <a:srgbClr val="000099"/>
                </a:solidFill>
                <a:latin typeface="Comic Sans MS" pitchFamily="66" charset="0"/>
              </a:rPr>
              <a:t>Oxygen Transfer Rate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34963" indent="-334963">
              <a:buFont typeface="Wingdings" pitchFamily="2" charset="2"/>
              <a:buChar char="Ä"/>
            </a:pP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Biasanya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digunakan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dalam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pengolahan</a:t>
            </a:r>
            <a:r>
              <a:rPr lang="en-GB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Comic Sans MS" pitchFamily="66" charset="0"/>
              </a:rPr>
              <a:t>limbah</a:t>
            </a:r>
            <a:endParaRPr lang="en-GB" sz="2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32771" name="Picture 3" descr="fluidm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057400"/>
            <a:ext cx="37338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5289550" y="5334000"/>
            <a:ext cx="385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</a:rPr>
              <a:t>Contoh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</a:rPr>
              <a:t>Aplikasi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</a:rPr>
              <a:t> :</a:t>
            </a:r>
            <a:endParaRPr lang="en-GB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algn="r"/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</a:rPr>
              <a:t>Produksi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</a:rPr>
              <a:t>Bir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</a:rPr>
              <a:t>Secara</a:t>
            </a:r>
            <a:r>
              <a:rPr lang="en-US" sz="2000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000" dirty="0" err="1">
                <a:solidFill>
                  <a:srgbClr val="000099"/>
                </a:solidFill>
                <a:latin typeface="Comic Sans MS" pitchFamily="66" charset="0"/>
              </a:rPr>
              <a:t>Sinambung</a:t>
            </a:r>
            <a:endParaRPr lang="en-US" sz="20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85800" y="1981200"/>
            <a:ext cx="794067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 err="1" smtClean="0">
                <a:latin typeface="Comic Sans MS" pitchFamily="66" charset="0"/>
              </a:rPr>
              <a:t>Optimasi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petumbuhan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biokatalis</a:t>
            </a:r>
            <a:r>
              <a:rPr lang="en-US" sz="2400" b="1" dirty="0" smtClean="0">
                <a:latin typeface="Comic Sans MS" pitchFamily="66" charset="0"/>
              </a:rPr>
              <a:t>/</a:t>
            </a:r>
            <a:r>
              <a:rPr lang="en-US" sz="2400" b="1" dirty="0" err="1" smtClean="0">
                <a:latin typeface="Comic Sans MS" pitchFamily="66" charset="0"/>
              </a:rPr>
              <a:t>pembentukan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produk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dapat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dicapai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dengan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memasok</a:t>
            </a:r>
            <a:r>
              <a:rPr lang="en-US" sz="2400" b="1" dirty="0" smtClean="0">
                <a:latin typeface="Comic Sans MS" pitchFamily="66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Sumber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energi</a:t>
            </a:r>
            <a:endParaRPr lang="en-US" sz="2400" b="1" dirty="0" smtClean="0">
              <a:latin typeface="Comic Sans MS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Nutrisi</a:t>
            </a:r>
            <a:r>
              <a:rPr lang="en-US" sz="2400" b="1" dirty="0" smtClean="0">
                <a:latin typeface="Comic Sans MS" pitchFamily="66" charset="0"/>
              </a:rPr>
              <a:t> (</a:t>
            </a:r>
            <a:r>
              <a:rPr lang="en-US" sz="2400" b="1" dirty="0" err="1" smtClean="0">
                <a:latin typeface="Comic Sans MS" pitchFamily="66" charset="0"/>
              </a:rPr>
              <a:t>hara</a:t>
            </a:r>
            <a:r>
              <a:rPr lang="en-US" sz="2400" b="1" dirty="0" smtClean="0">
                <a:latin typeface="Comic Sans MS" pitchFamily="66" charset="0"/>
              </a:rPr>
              <a:t>) </a:t>
            </a:r>
            <a:r>
              <a:rPr lang="en-US" sz="2400" b="1" dirty="0" err="1" smtClean="0">
                <a:latin typeface="Comic Sans MS" pitchFamily="66" charset="0"/>
              </a:rPr>
              <a:t>penting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untuk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memenuhi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semua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kebutuhan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mikroba</a:t>
            </a:r>
            <a:endParaRPr lang="en-US" sz="2400" b="1" dirty="0" smtClean="0">
              <a:latin typeface="Comic Sans MS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Inokulum</a:t>
            </a:r>
            <a:endParaRPr lang="en-US" sz="2400" b="1" dirty="0" smtClean="0">
              <a:latin typeface="Comic Sans MS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Penghilangan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komponen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penghambat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dari</a:t>
            </a:r>
            <a:r>
              <a:rPr lang="en-US" sz="2400" b="1" dirty="0" smtClean="0">
                <a:latin typeface="Comic Sans MS" pitchFamily="66" charset="0"/>
              </a:rPr>
              <a:t> media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latin typeface="Comic Sans MS" pitchFamily="66" charset="0"/>
              </a:rPr>
              <a:t>Kondisi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fisikokimiawi</a:t>
            </a:r>
            <a:r>
              <a:rPr lang="en-US" sz="2400" b="1" dirty="0" smtClean="0">
                <a:latin typeface="Comic Sans MS" pitchFamily="66" charset="0"/>
              </a:rPr>
              <a:t> yang optimal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0"/>
            <a:ext cx="4331762" cy="769441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BIOREAKTOR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2667000" y="304800"/>
            <a:ext cx="3352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Tipe</a:t>
            </a:r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</a:t>
            </a:r>
            <a:r>
              <a:rPr lang="en-US" sz="36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Bioreaktor</a:t>
            </a:r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: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4419600" y="838200"/>
            <a:ext cx="0" cy="213360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447800" y="1219200"/>
            <a:ext cx="60960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447800" y="1219200"/>
            <a:ext cx="0" cy="45720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7543800" y="1219200"/>
            <a:ext cx="0" cy="45720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52400" y="1676400"/>
            <a:ext cx="3200400" cy="13112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Berdasarkan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Tipe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Agen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Biologis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:</a:t>
            </a: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Bioreaktor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mikrobial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Bioreaktor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enzim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91200" y="1600200"/>
            <a:ext cx="3200400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Berdasarkan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Kebutuhan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Proses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:</a:t>
            </a: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Aerobik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: </a:t>
            </a:r>
            <a:endParaRPr lang="en-US" sz="20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25513" lvl="2" indent="-346075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0000FF"/>
                </a:solidFill>
                <a:latin typeface="Comic Sans MS" pitchFamily="66" charset="0"/>
              </a:rPr>
              <a:t>terendam</a:t>
            </a:r>
            <a:endParaRPr lang="en-US" sz="20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925513" lvl="2" indent="-346075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0000FF"/>
                </a:solidFill>
                <a:latin typeface="Comic Sans MS" pitchFamily="66" charset="0"/>
              </a:rPr>
              <a:t>Permukaan</a:t>
            </a:r>
            <a:endParaRPr lang="en-US" sz="20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0000FF"/>
                </a:solidFill>
                <a:latin typeface="Comic Sans MS" pitchFamily="66" charset="0"/>
              </a:rPr>
              <a:t>anaerobik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743200" y="3260725"/>
            <a:ext cx="3200400" cy="3444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Berdasarkan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Metode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Aerasi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:</a:t>
            </a: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Kultur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diam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Labu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kocok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Bioreaktor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berpengaduk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(STR)</a:t>
            </a: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Bioreaktor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kolom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mic Sans MS" pitchFamily="66" charset="0"/>
              </a:rPr>
              <a:t>gelembung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/bubble column</a:t>
            </a: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Air lift</a:t>
            </a:r>
          </a:p>
          <a:p>
            <a:pPr marL="468313" lvl="1" indent="-346075">
              <a:buFont typeface="Wingdings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Fluidized-bed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304800" y="1524000"/>
            <a:ext cx="8305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Persyaratan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Konstruksi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Rancang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Bangun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Bioreaktor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: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438401"/>
            <a:ext cx="82454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Bejana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harus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dapat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dioperasikan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secara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aseptik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Aerasi</a:t>
            </a:r>
            <a:r>
              <a:rPr lang="en-US" sz="2000" b="1" dirty="0">
                <a:latin typeface="Comic Sans MS" pitchFamily="66" charset="0"/>
              </a:rPr>
              <a:t>  </a:t>
            </a:r>
            <a:r>
              <a:rPr lang="en-US" sz="2000" b="1" dirty="0" err="1">
                <a:latin typeface="Comic Sans MS" pitchFamily="66" charset="0"/>
              </a:rPr>
              <a:t>dan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agitasi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memadai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untuk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pertumbuhan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mikroba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aerob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Konsumsi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tenaga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daya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listrik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sekecil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mungkin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Mempunyai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sistem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pengontrol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suhu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dan</a:t>
            </a:r>
            <a:r>
              <a:rPr lang="en-US" sz="2000" b="1" dirty="0">
                <a:latin typeface="Comic Sans MS" pitchFamily="66" charset="0"/>
              </a:rPr>
              <a:t> pH</a:t>
            </a: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Mempunyai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sarana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untuk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pengambilan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contoh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Evaporasi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tidak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berlebihan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Peralatan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harus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praktis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membutuhkan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tenaga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kerja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sedikit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Permukaan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bagian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dalam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bioreaktor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licin</a:t>
            </a:r>
            <a:endParaRPr lang="en-US" sz="2000" b="1" dirty="0">
              <a:latin typeface="Comic Sans MS" pitchFamily="66" charset="0"/>
            </a:endParaRPr>
          </a:p>
          <a:p>
            <a:pPr marL="468313" indent="-468313">
              <a:buFont typeface="Wingdings" pitchFamily="2" charset="2"/>
              <a:buChar char="Ä"/>
            </a:pPr>
            <a:r>
              <a:rPr lang="en-US" sz="2000" b="1" dirty="0" err="1">
                <a:latin typeface="Comic Sans MS" pitchFamily="66" charset="0"/>
              </a:rPr>
              <a:t>Geometri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bioreaktor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skala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kecil</a:t>
            </a:r>
            <a:r>
              <a:rPr lang="en-US" sz="2000" b="1" dirty="0">
                <a:latin typeface="Comic Sans MS" pitchFamily="66" charset="0"/>
              </a:rPr>
              <a:t>, pilot plant </a:t>
            </a:r>
            <a:r>
              <a:rPr lang="en-US" sz="2000" b="1" dirty="0" err="1">
                <a:latin typeface="Comic Sans MS" pitchFamily="66" charset="0"/>
              </a:rPr>
              <a:t>dan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skala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besar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sebaiknya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sama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untuk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memudahkan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penggandaan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skala</a:t>
            </a:r>
            <a:endParaRPr lang="en-US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2743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Reaktor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Kultur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Diam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88925" y="1270000"/>
            <a:ext cx="85502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96875" indent="-396875">
              <a:buFont typeface="Wingdings" pitchFamily="2" charset="2"/>
              <a:buChar char="Ä"/>
            </a:pPr>
            <a:r>
              <a:rPr lang="en-US" sz="2400" b="1" dirty="0" err="1">
                <a:latin typeface="Comic Sans MS" pitchFamily="66" charset="0"/>
              </a:rPr>
              <a:t>Tidak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ada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tanaga</a:t>
            </a:r>
            <a:r>
              <a:rPr lang="en-US" sz="2400" b="1" dirty="0">
                <a:latin typeface="Comic Sans MS" pitchFamily="66" charset="0"/>
              </a:rPr>
              <a:t> yang </a:t>
            </a:r>
            <a:r>
              <a:rPr lang="en-US" sz="2400" b="1" dirty="0" err="1">
                <a:latin typeface="Comic Sans MS" pitchFamily="66" charset="0"/>
              </a:rPr>
              <a:t>digunakan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untuk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latin typeface="Comic Sans MS" pitchFamily="66" charset="0"/>
              </a:rPr>
              <a:t>aerasi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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aerasi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tergantung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pada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transfer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oksigen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melalui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permukaan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kultur</a:t>
            </a:r>
            <a:endParaRPr lang="en-US" sz="2400" b="1" dirty="0">
              <a:latin typeface="Comic Sans MS" pitchFamily="66" charset="0"/>
              <a:sym typeface="Symbol" pitchFamily="18" charset="2"/>
            </a:endParaRPr>
          </a:p>
          <a:p>
            <a:pPr marL="396875" indent="-396875">
              <a:buFont typeface="Wingdings" pitchFamily="2" charset="2"/>
              <a:buNone/>
            </a:pPr>
            <a:endParaRPr lang="en-US" sz="2400" b="1" dirty="0">
              <a:latin typeface="Comic Sans MS" pitchFamily="66" charset="0"/>
              <a:sym typeface="Symbol" pitchFamily="18" charset="2"/>
            </a:endParaRPr>
          </a:p>
          <a:p>
            <a:pPr marL="396875" indent="-396875">
              <a:buFont typeface="Wingdings" pitchFamily="2" charset="2"/>
              <a:buChar char="Ä"/>
            </a:pP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Biasanya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digunakan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dalam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skala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kecil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,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dimana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suplai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oksigen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tidak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terlalu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penting</a:t>
            </a:r>
            <a:endParaRPr lang="en-US" sz="2400" b="1" dirty="0">
              <a:latin typeface="Comic Sans MS" pitchFamily="66" charset="0"/>
              <a:sym typeface="Symbol" pitchFamily="18" charset="2"/>
            </a:endParaRPr>
          </a:p>
          <a:p>
            <a:pPr marL="396875" indent="-396875">
              <a:buFont typeface="Wingdings" pitchFamily="2" charset="2"/>
              <a:buNone/>
            </a:pPr>
            <a:endParaRPr lang="en-US" sz="2400" b="1" dirty="0">
              <a:latin typeface="Comic Sans MS" pitchFamily="66" charset="0"/>
              <a:sym typeface="Symbol" pitchFamily="18" charset="2"/>
            </a:endParaRPr>
          </a:p>
          <a:p>
            <a:pPr marL="396875" indent="-396875">
              <a:buFont typeface="Wingdings" pitchFamily="2" charset="2"/>
              <a:buChar char="Ä"/>
            </a:pP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Jenisnya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:</a:t>
            </a:r>
          </a:p>
          <a:p>
            <a:pPr marL="854075" lvl="1" indent="-342900">
              <a:buFont typeface="Wingdings" pitchFamily="2" charset="2"/>
              <a:buAutoNum type="alphaLcPeriod"/>
            </a:pPr>
            <a:r>
              <a:rPr lang="en-US" sz="2400" b="1" dirty="0">
                <a:latin typeface="Comic Sans MS" pitchFamily="66" charset="0"/>
                <a:sym typeface="Symbol" pitchFamily="18" charset="2"/>
              </a:rPr>
              <a:t>T-Flasks</a:t>
            </a:r>
          </a:p>
          <a:p>
            <a:pPr marL="854075" lvl="1" indent="-342900">
              <a:buFont typeface="Wingdings" pitchFamily="2" charset="2"/>
              <a:buAutoNum type="alphaLcPeriod"/>
            </a:pP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Fernback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flasks</a:t>
            </a:r>
          </a:p>
          <a:p>
            <a:pPr marL="854075" lvl="1" indent="-342900">
              <a:buFont typeface="Wingdings" pitchFamily="2" charset="2"/>
              <a:buAutoNum type="alphaLcPeriod"/>
            </a:pP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Kultur</a:t>
            </a:r>
            <a:r>
              <a:rPr lang="en-US" sz="2400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>
                <a:latin typeface="Comic Sans MS" pitchFamily="66" charset="0"/>
                <a:sym typeface="Symbol" pitchFamily="18" charset="2"/>
              </a:rPr>
              <a:t>Permukaan</a:t>
            </a:r>
            <a:endParaRPr lang="en-US" sz="2400" b="1" dirty="0"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2651125" y="1143000"/>
            <a:ext cx="1295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T-Flasks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498725" y="1676400"/>
            <a:ext cx="5715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96875" indent="-396875">
              <a:buFont typeface="Wingdings" pitchFamily="2" charset="2"/>
              <a:buChar char="Ä"/>
            </a:pPr>
            <a:r>
              <a:rPr lang="en-US" sz="2400" b="1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Digunakan pada kultur sel hewan skala kecil</a:t>
            </a:r>
            <a:r>
              <a:rPr lang="en-US" sz="2400" b="1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  <a:p>
            <a:pPr marL="396875" indent="-396875">
              <a:buFont typeface="Wingdings" pitchFamily="2" charset="2"/>
              <a:buChar char="Ä"/>
            </a:pPr>
            <a:r>
              <a:rPr lang="en-US" sz="2400" b="1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Inkubasi dilakukan secara horizontal untuk memperluas permukaan</a:t>
            </a:r>
          </a:p>
        </p:txBody>
      </p:sp>
      <p:pic>
        <p:nvPicPr>
          <p:cNvPr id="7172" name="Picture 4" descr="stan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19812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t-flas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124200"/>
            <a:ext cx="19050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2651125" y="4114800"/>
            <a:ext cx="2438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Fernback Flasks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574925" y="4772025"/>
            <a:ext cx="6340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96875" indent="-396875">
              <a:buFont typeface="Wingdings" pitchFamily="2" charset="2"/>
              <a:buChar char="Ä"/>
            </a:pPr>
            <a:r>
              <a:rPr lang="en-US" sz="2400" b="1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Contoh : teh Kombucha (teh yang diinokulasi dengan khamir dan bekteri asam laktat)</a:t>
            </a:r>
          </a:p>
        </p:txBody>
      </p:sp>
      <p:pic>
        <p:nvPicPr>
          <p:cNvPr id="7176" name="Picture 8" descr="fernback flask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" y="5105400"/>
            <a:ext cx="1498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3324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Kultur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dirty="0" err="1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Permukaan</a:t>
            </a:r>
            <a:endParaRPr 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800" y="1143000"/>
            <a:ext cx="845820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96875" indent="-396875">
              <a:buFont typeface="Wingdings" pitchFamily="2" charset="2"/>
              <a:buChar char="Ä"/>
              <a:tabLst>
                <a:tab pos="1606550" algn="l"/>
              </a:tabLst>
            </a:pPr>
            <a:r>
              <a:rPr lang="en-US" sz="240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Penggunaannya tidak terbatas di laboratorium</a:t>
            </a:r>
          </a:p>
          <a:p>
            <a:pPr marL="396875" indent="-396875">
              <a:buFont typeface="Wingdings" pitchFamily="2" charset="2"/>
              <a:buChar char="Ä"/>
              <a:tabLst>
                <a:tab pos="1606550" algn="l"/>
              </a:tabLst>
            </a:pPr>
            <a:r>
              <a:rPr lang="en-US" sz="240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Contoh : pembuatan asam sitrat oleh </a:t>
            </a:r>
            <a:r>
              <a:rPr lang="en-US" sz="2400" i="1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Aspergillus niger</a:t>
            </a:r>
            <a:r>
              <a:rPr lang="en-US" sz="240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</a:p>
          <a:p>
            <a:pPr marL="396875" indent="-396875">
              <a:buFont typeface="Wingdings" pitchFamily="2" charset="2"/>
              <a:buNone/>
              <a:tabLst>
                <a:tab pos="1606550" algn="l"/>
              </a:tabLst>
            </a:pPr>
            <a:r>
              <a:rPr lang="en-US" sz="240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		dengan menggunakan tray (baki)</a:t>
            </a:r>
          </a:p>
        </p:txBody>
      </p:sp>
      <p:pic>
        <p:nvPicPr>
          <p:cNvPr id="8198" name="Picture 6" descr="surf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514600"/>
            <a:ext cx="4724400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23l">
  <a:themeElements>
    <a:clrScheme name="sample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cdb2004123l</Template>
  <TotalTime>402</TotalTime>
  <Words>1722</Words>
  <Application>Microsoft PowerPoint</Application>
  <PresentationFormat>On-screen Show (4:3)</PresentationFormat>
  <Paragraphs>242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cdb2004123l</vt:lpstr>
      <vt:lpstr>Bioreaktor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TP BRAWIJAYA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 Kuliah I BIOINDUSTRI</dc:title>
  <dc:creator>ABEC-TIP</dc:creator>
  <cp:lastModifiedBy>TIP UB</cp:lastModifiedBy>
  <cp:revision>45</cp:revision>
  <dcterms:created xsi:type="dcterms:W3CDTF">2009-07-07T08:24:57Z</dcterms:created>
  <dcterms:modified xsi:type="dcterms:W3CDTF">2012-11-06T08:19:17Z</dcterms:modified>
</cp:coreProperties>
</file>